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4" r:id="rId4"/>
  </p:sldMasterIdLst>
  <p:notesMasterIdLst>
    <p:notesMasterId r:id="rId18"/>
  </p:notesMasterIdLst>
  <p:sldIdLst>
    <p:sldId id="421" r:id="rId5"/>
    <p:sldId id="415" r:id="rId6"/>
    <p:sldId id="418" r:id="rId7"/>
    <p:sldId id="417" r:id="rId8"/>
    <p:sldId id="420" r:id="rId9"/>
    <p:sldId id="407" r:id="rId10"/>
    <p:sldId id="423" r:id="rId11"/>
    <p:sldId id="378" r:id="rId12"/>
    <p:sldId id="375" r:id="rId13"/>
    <p:sldId id="290" r:id="rId14"/>
    <p:sldId id="260" r:id="rId15"/>
    <p:sldId id="380" r:id="rId16"/>
    <p:sldId id="360" r:id="rId1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623E3A0-1613-D97B-EF08-48231DCC0F58}" name="Meaghan Harvey" initials="" userId="S::meaghan@tunedcare.onmicrosoft.com::2453191b-6455-4dc6-82d3-e14966ddff0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8701"/>
    <a:srgbClr val="BB776D"/>
    <a:srgbClr val="999999"/>
    <a:srgbClr val="8325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08"/>
    <p:restoredTop sz="91348"/>
  </p:normalViewPr>
  <p:slideViewPr>
    <p:cSldViewPr snapToGrid="0">
      <p:cViewPr varScale="1">
        <p:scale>
          <a:sx n="55" d="100"/>
          <a:sy n="55" d="100"/>
        </p:scale>
        <p:origin x="592" y="240"/>
      </p:cViewPr>
      <p:guideLst>
        <p:guide orient="horz" pos="4320"/>
        <p:guide pos="76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ustomXml" Target="../customXml/item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aghan Harvey" userId="2453191b-6455-4dc6-82d3-e14966ddff03" providerId="ADAL" clId="{42FC3934-342C-C04F-B84C-AD8597E406A7}"/>
    <pc:docChg chg="modSld">
      <pc:chgData name="Meaghan Harvey" userId="2453191b-6455-4dc6-82d3-e14966ddff03" providerId="ADAL" clId="{42FC3934-342C-C04F-B84C-AD8597E406A7}" dt="2024-01-16T18:42:39.428" v="0" actId="1076"/>
      <pc:docMkLst>
        <pc:docMk/>
      </pc:docMkLst>
      <pc:sldChg chg="modSp mod">
        <pc:chgData name="Meaghan Harvey" userId="2453191b-6455-4dc6-82d3-e14966ddff03" providerId="ADAL" clId="{42FC3934-342C-C04F-B84C-AD8597E406A7}" dt="2024-01-16T18:42:39.428" v="0" actId="1076"/>
        <pc:sldMkLst>
          <pc:docMk/>
          <pc:sldMk cId="0" sldId="418"/>
        </pc:sldMkLst>
        <pc:spChg chg="mod">
          <ac:chgData name="Meaghan Harvey" userId="2453191b-6455-4dc6-82d3-e14966ddff03" providerId="ADAL" clId="{42FC3934-342C-C04F-B84C-AD8597E406A7}" dt="2024-01-16T18:42:39.428" v="0" actId="1076"/>
          <ac:spMkLst>
            <pc:docMk/>
            <pc:sldMk cId="0" sldId="418"/>
            <ac:spMk id="27"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7" name="Shape 157"/>
          <p:cNvSpPr>
            <a:spLocks noGrp="1" noRot="1" noChangeAspect="1"/>
          </p:cNvSpPr>
          <p:nvPr>
            <p:ph type="sldImg"/>
          </p:nvPr>
        </p:nvSpPr>
        <p:spPr>
          <a:xfrm>
            <a:off x="1143000" y="685800"/>
            <a:ext cx="4572000" cy="3429000"/>
          </a:xfrm>
          <a:prstGeom prst="rect">
            <a:avLst/>
          </a:prstGeom>
        </p:spPr>
        <p:txBody>
          <a:bodyPr/>
          <a:lstStyle/>
          <a:p>
            <a:endParaRPr/>
          </a:p>
        </p:txBody>
      </p:sp>
      <p:sp>
        <p:nvSpPr>
          <p:cNvPr id="158" name="Shape 15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cdc.gov/nceh/hearing_loss/public_health_scientific_info.html"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www.who.int/health-topics/hearing-loss#tab=tab_1" TargetMode="External"/><Relationship Id="rId4" Type="http://schemas.openxmlformats.org/officeDocument/2006/relationships/hyperlink" Target="https://www.who.int/news/item/02-03-2022-who-releases-new-standard-to-tackle-rising-threat-of-hearing-loss"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133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69693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marR="0" lvl="0" indent="-342900" algn="l" defTabSz="457200" eaLnBrk="1" fontAlgn="auto" latinLnBrk="0" hangingPunct="1">
              <a:lnSpc>
                <a:spcPct val="117999"/>
              </a:lnSpc>
              <a:spcBef>
                <a:spcPts val="0"/>
              </a:spcBef>
              <a:spcAft>
                <a:spcPts val="0"/>
              </a:spcAft>
              <a:buClrTx/>
              <a:buSzTx/>
              <a:buFontTx/>
              <a:buChar char="-"/>
              <a:tabLst/>
              <a:defRPr/>
            </a:pPr>
            <a:r>
              <a:rPr lang="en-US" dirty="0">
                <a:solidFill>
                  <a:schemeClr val="tx1"/>
                </a:solidFill>
              </a:rPr>
              <a:t>Hearing loss is the 3</a:t>
            </a:r>
            <a:r>
              <a:rPr lang="en-US" baseline="30000" dirty="0">
                <a:solidFill>
                  <a:schemeClr val="tx1"/>
                </a:solidFill>
              </a:rPr>
              <a:t>rd</a:t>
            </a:r>
            <a:r>
              <a:rPr lang="en-US" dirty="0">
                <a:solidFill>
                  <a:schemeClr val="tx1"/>
                </a:solidFill>
              </a:rPr>
              <a:t> most common chronic physical condition in the US and is 2x as prevalent as diabetes or cancer </a:t>
            </a:r>
            <a:r>
              <a:rPr lang="en-US" dirty="0">
                <a:solidFill>
                  <a:srgbClr val="0563C1"/>
                </a:solidFill>
                <a:hlinkClick r:id="rId3">
                  <a:extLst>
                    <a:ext uri="{A12FA001-AC4F-418D-AE19-62706E023703}">
                      <ahyp:hlinkClr xmlns:ahyp="http://schemas.microsoft.com/office/drawing/2018/hyperlinkcolor" val="tx"/>
                    </a:ext>
                  </a:extLst>
                </a:hlinkClick>
              </a:rPr>
              <a:t>Link her</a:t>
            </a:r>
            <a:r>
              <a:rPr lang="en-US" dirty="0">
                <a:solidFill>
                  <a:schemeClr val="tx1"/>
                </a:solidFill>
                <a:hlinkClick r:id="rId3">
                  <a:extLst>
                    <a:ext uri="{A12FA001-AC4F-418D-AE19-62706E023703}">
                      <ahyp:hlinkClr xmlns:ahyp="http://schemas.microsoft.com/office/drawing/2018/hyperlinkcolor" val="tx"/>
                    </a:ext>
                  </a:extLst>
                </a:hlinkClick>
              </a:rPr>
              <a:t>e</a:t>
            </a:r>
            <a:endParaRPr lang="en-US" dirty="0">
              <a:solidFill>
                <a:schemeClr val="tx1"/>
              </a:solidFill>
            </a:endParaRPr>
          </a:p>
          <a:p>
            <a:pPr marL="342900" marR="0" lvl="0" indent="-342900" algn="l" defTabSz="457200" eaLnBrk="1" fontAlgn="auto" latinLnBrk="0" hangingPunct="1">
              <a:lnSpc>
                <a:spcPct val="117999"/>
              </a:lnSpc>
              <a:spcBef>
                <a:spcPts val="0"/>
              </a:spcBef>
              <a:spcAft>
                <a:spcPts val="0"/>
              </a:spcAft>
              <a:buClrTx/>
              <a:buSzTx/>
              <a:buFontTx/>
              <a:buChar char="-"/>
              <a:tabLst/>
              <a:defRPr/>
            </a:pPr>
            <a:r>
              <a:rPr lang="en-US" dirty="0">
                <a:solidFill>
                  <a:schemeClr val="tx1"/>
                </a:solidFill>
              </a:rPr>
              <a:t>Millions of teenagers and young people are at risk of hearing loss due to unsafe use of personal audio devices and exposure to damaging sound levels at venues such as nightclubs, bars, concerts and sporting events (WHO) </a:t>
            </a:r>
            <a:r>
              <a:rPr lang="en-US" dirty="0">
                <a:solidFill>
                  <a:schemeClr val="tx1"/>
                </a:solidFill>
                <a:hlinkClick r:id="rId4">
                  <a:extLst>
                    <a:ext uri="{A12FA001-AC4F-418D-AE19-62706E023703}">
                      <ahyp:hlinkClr xmlns:ahyp="http://schemas.microsoft.com/office/drawing/2018/hyperlinkcolor" val="tx"/>
                    </a:ext>
                  </a:extLst>
                </a:hlinkClick>
              </a:rPr>
              <a:t>Link Here</a:t>
            </a:r>
            <a:endParaRPr lang="en-US" dirty="0">
              <a:solidFill>
                <a:schemeClr val="tx1"/>
              </a:solidFill>
            </a:endParaRPr>
          </a:p>
          <a:p>
            <a:pPr marL="342900" marR="0" lvl="0" indent="-342900" algn="l" defTabSz="457200" eaLnBrk="1" fontAlgn="auto" latinLnBrk="0" hangingPunct="1">
              <a:lnSpc>
                <a:spcPct val="117999"/>
              </a:lnSpc>
              <a:spcBef>
                <a:spcPts val="0"/>
              </a:spcBef>
              <a:spcAft>
                <a:spcPts val="0"/>
              </a:spcAft>
              <a:buClrTx/>
              <a:buSzTx/>
              <a:buFontTx/>
              <a:buChar char="-"/>
              <a:tabLst/>
              <a:defRPr/>
            </a:pPr>
            <a:endParaRPr lang="en-US" dirty="0">
              <a:solidFill>
                <a:schemeClr val="tx1"/>
              </a:solidFill>
            </a:endParaRPr>
          </a:p>
          <a:p>
            <a:pPr marL="0" marR="0" lvl="0" indent="0" algn="l" defTabSz="457200" eaLnBrk="1" fontAlgn="auto" latinLnBrk="0" hangingPunct="1">
              <a:lnSpc>
                <a:spcPct val="117999"/>
              </a:lnSpc>
              <a:spcBef>
                <a:spcPts val="0"/>
              </a:spcBef>
              <a:spcAft>
                <a:spcPts val="0"/>
              </a:spcAft>
              <a:buClrTx/>
              <a:buSzTx/>
              <a:buFontTx/>
              <a:buNone/>
              <a:tabLst/>
              <a:defRPr/>
            </a:pPr>
            <a:r>
              <a:rPr lang="en-US" dirty="0">
                <a:solidFill>
                  <a:schemeClr val="tx1"/>
                </a:solidFill>
              </a:rPr>
              <a:t>- 60% of cases of hearing loss are considered preventable </a:t>
            </a:r>
            <a:r>
              <a:rPr lang="en-US" dirty="0">
                <a:solidFill>
                  <a:schemeClr val="tx1"/>
                </a:solidFill>
                <a:hlinkClick r:id="rId5">
                  <a:extLst>
                    <a:ext uri="{A12FA001-AC4F-418D-AE19-62706E023703}">
                      <ahyp:hlinkClr xmlns:ahyp="http://schemas.microsoft.com/office/drawing/2018/hyperlinkcolor" val="tx"/>
                    </a:ext>
                  </a:extLst>
                </a:hlinkClick>
              </a:rPr>
              <a:t>Link here</a:t>
            </a:r>
            <a:endParaRPr lang="en-US" dirty="0">
              <a:solidFill>
                <a:schemeClr val="tx1"/>
              </a:solidFill>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6068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effectLst/>
                <a:latin typeface="Arial" panose="020B0604020202020204" pitchFamily="34" charset="0"/>
              </a:rPr>
              <a:t>SOURCES</a:t>
            </a:r>
            <a:br>
              <a:rPr lang="en-US"/>
            </a:br>
            <a:r>
              <a:rPr lang="en-US" b="0" i="0">
                <a:effectLst/>
                <a:latin typeface="Times New Roman" panose="02020603050405020304" pitchFamily="18" charset="0"/>
              </a:rPr>
              <a:t>1. U.S. Department of Health and Human Services. National Institutes of Deafness and Other Communication Disorders. (2016) https://</a:t>
            </a:r>
            <a:r>
              <a:rPr lang="en-US" b="0" i="0" err="1">
                <a:effectLst/>
                <a:latin typeface="Times New Roman" panose="02020603050405020304" pitchFamily="18" charset="0"/>
              </a:rPr>
              <a:t>www.nidcd.nih.gov</a:t>
            </a:r>
            <a:r>
              <a:rPr lang="en-US" b="0" i="0">
                <a:effectLst/>
                <a:latin typeface="Times New Roman" panose="02020603050405020304" pitchFamily="18" charset="0"/>
              </a:rPr>
              <a:t>/health/statistics/</a:t>
            </a:r>
            <a:br>
              <a:rPr lang="en-US"/>
            </a:br>
            <a:r>
              <a:rPr lang="en-US" b="0" i="0">
                <a:effectLst/>
                <a:latin typeface="Times New Roman" panose="02020603050405020304" pitchFamily="18" charset="0"/>
              </a:rPr>
              <a:t>quick-statistics-hearing.</a:t>
            </a:r>
            <a:br>
              <a:rPr lang="en-US"/>
            </a:br>
            <a:r>
              <a:rPr lang="en-US" b="0" i="0">
                <a:effectLst/>
                <a:latin typeface="Times New Roman" panose="02020603050405020304" pitchFamily="18" charset="0"/>
              </a:rPr>
              <a:t>2. </a:t>
            </a:r>
            <a:r>
              <a:rPr lang="en-US" b="0" i="0" err="1">
                <a:effectLst/>
                <a:latin typeface="Times New Roman" panose="02020603050405020304" pitchFamily="18" charset="0"/>
              </a:rPr>
              <a:t>Paken</a:t>
            </a:r>
            <a:r>
              <a:rPr lang="en-US" b="0" i="0">
                <a:effectLst/>
                <a:latin typeface="Times New Roman" panose="02020603050405020304" pitchFamily="18" charset="0"/>
              </a:rPr>
              <a:t> J, Govender CD, Pillay M, </a:t>
            </a:r>
            <a:r>
              <a:rPr lang="en-US" b="0" i="0" err="1">
                <a:effectLst/>
                <a:latin typeface="Times New Roman" panose="02020603050405020304" pitchFamily="18" charset="0"/>
              </a:rPr>
              <a:t>Sewram</a:t>
            </a:r>
            <a:r>
              <a:rPr lang="en-US" b="0" i="0">
                <a:effectLst/>
                <a:latin typeface="Times New Roman" panose="02020603050405020304" pitchFamily="18" charset="0"/>
              </a:rPr>
              <a:t> V. (2016) Cisplatin-associated ototoxicity: A review for the health professional. J </a:t>
            </a:r>
            <a:r>
              <a:rPr lang="en-US" b="0" i="0" err="1">
                <a:effectLst/>
                <a:latin typeface="Times New Roman" panose="02020603050405020304" pitchFamily="18" charset="0"/>
              </a:rPr>
              <a:t>Toxicol</a:t>
            </a:r>
            <a:r>
              <a:rPr lang="en-US" b="0" i="0">
                <a:effectLst/>
                <a:latin typeface="Times New Roman" panose="02020603050405020304" pitchFamily="18" charset="0"/>
              </a:rPr>
              <a:t> 1809394. </a:t>
            </a:r>
            <a:br>
              <a:rPr lang="en-US"/>
            </a:br>
            <a:r>
              <a:rPr lang="en-US" b="0" i="0">
                <a:effectLst/>
                <a:latin typeface="Times New Roman" panose="02020603050405020304" pitchFamily="18" charset="0"/>
              </a:rPr>
              <a:t>3. </a:t>
            </a:r>
            <a:r>
              <a:rPr lang="en-US" b="0" i="0">
                <a:effectLst/>
                <a:latin typeface="Arial" panose="020B0604020202020204" pitchFamily="34" charset="0"/>
              </a:rPr>
              <a:t>Li C, Zhang X, Hoffman HJ, Cotch MF, </a:t>
            </a:r>
            <a:r>
              <a:rPr lang="en-US" b="0" i="0" err="1">
                <a:effectLst/>
                <a:latin typeface="Arial" panose="020B0604020202020204" pitchFamily="34" charset="0"/>
              </a:rPr>
              <a:t>Themann</a:t>
            </a:r>
            <a:r>
              <a:rPr lang="en-US" b="0" i="0">
                <a:effectLst/>
                <a:latin typeface="Arial" panose="020B0604020202020204" pitchFamily="34" charset="0"/>
              </a:rPr>
              <a:t> CL, Wilson MR. (2014) Hearing impairment associated with depression in US adults, national health and nutrition examination </a:t>
            </a:r>
            <a:br>
              <a:rPr lang="en-US"/>
            </a:br>
            <a:r>
              <a:rPr lang="en-US" b="0" i="0">
                <a:effectLst/>
                <a:latin typeface="Times New Roman" panose="02020603050405020304" pitchFamily="18" charset="0"/>
              </a:rPr>
              <a:t>survey 2005–2010. JAMA </a:t>
            </a:r>
            <a:r>
              <a:rPr lang="en-US" b="0" i="0" err="1">
                <a:effectLst/>
                <a:latin typeface="Times New Roman" panose="02020603050405020304" pitchFamily="18" charset="0"/>
              </a:rPr>
              <a:t>Otolaryngol</a:t>
            </a:r>
            <a:r>
              <a:rPr lang="en-US" b="0" i="0">
                <a:effectLst/>
                <a:latin typeface="Times New Roman" panose="02020603050405020304" pitchFamily="18" charset="0"/>
              </a:rPr>
              <a:t> Head Neck Surg. 140(4):293–302. </a:t>
            </a:r>
            <a:br>
              <a:rPr lang="en-US"/>
            </a:br>
            <a:r>
              <a:rPr lang="en-US" b="0" i="0">
                <a:effectLst/>
                <a:latin typeface="Times New Roman" panose="02020603050405020304" pitchFamily="18" charset="0"/>
              </a:rPr>
              <a:t>4. </a:t>
            </a:r>
            <a:r>
              <a:rPr lang="en-US" b="0" i="0">
                <a:effectLst/>
                <a:latin typeface="Arial" panose="020B0604020202020204" pitchFamily="34" charset="0"/>
              </a:rPr>
              <a:t>Friedland DR, Cederberg C, </a:t>
            </a:r>
            <a:r>
              <a:rPr lang="en-US" b="0" i="0" err="1">
                <a:effectLst/>
                <a:latin typeface="Arial" panose="020B0604020202020204" pitchFamily="34" charset="0"/>
              </a:rPr>
              <a:t>Tarima</a:t>
            </a:r>
            <a:r>
              <a:rPr lang="en-US" b="0" i="0">
                <a:effectLst/>
                <a:latin typeface="Arial" panose="020B0604020202020204" pitchFamily="34" charset="0"/>
              </a:rPr>
              <a:t> S. (2009) Audiometric pattern as a predictor of cardiovascular status: Development of a model for assessment of risk. </a:t>
            </a:r>
            <a:r>
              <a:rPr lang="en-US" b="0" i="0" err="1">
                <a:effectLst/>
                <a:latin typeface="Arial" panose="020B0604020202020204" pitchFamily="34" charset="0"/>
              </a:rPr>
              <a:t>Laryn</a:t>
            </a:r>
            <a:r>
              <a:rPr lang="en-US" b="0" i="0">
                <a:effectLst/>
                <a:latin typeface="Arial" panose="020B0604020202020204" pitchFamily="34" charset="0"/>
              </a:rPr>
              <a:t> 119:473–486. </a:t>
            </a:r>
            <a:br>
              <a:rPr lang="en-US"/>
            </a:br>
            <a:r>
              <a:rPr lang="en-US" b="0" i="0">
                <a:effectLst/>
                <a:latin typeface="Times New Roman" panose="02020603050405020304" pitchFamily="18" charset="0"/>
              </a:rPr>
              <a:t>5. </a:t>
            </a:r>
            <a:r>
              <a:rPr lang="en-US" b="0" i="0">
                <a:effectLst/>
                <a:latin typeface="Arial" panose="020B0604020202020204" pitchFamily="34" charset="0"/>
              </a:rPr>
              <a:t>Horikawa C, et al. (2013) Diabetes and risk of hearing impairment in adults: A meta-analysis. J Clin Endocrinol </a:t>
            </a:r>
            <a:r>
              <a:rPr lang="en-US" b="0" i="0" err="1">
                <a:effectLst/>
                <a:latin typeface="Arial" panose="020B0604020202020204" pitchFamily="34" charset="0"/>
              </a:rPr>
              <a:t>Metab</a:t>
            </a:r>
            <a:r>
              <a:rPr lang="en-US" b="0" i="0">
                <a:effectLst/>
                <a:latin typeface="Arial" panose="020B0604020202020204" pitchFamily="34" charset="0"/>
              </a:rPr>
              <a:t> 98(1):51–58. </a:t>
            </a:r>
            <a:br>
              <a:rPr lang="en-US"/>
            </a:br>
            <a:r>
              <a:rPr lang="en-US" b="0" i="0">
                <a:effectLst/>
                <a:latin typeface="Times New Roman" panose="02020603050405020304" pitchFamily="18" charset="0"/>
              </a:rPr>
              <a:t>6. </a:t>
            </a:r>
            <a:r>
              <a:rPr lang="en-US" b="0" i="0">
                <a:effectLst/>
                <a:latin typeface="Arial" panose="020B0604020202020204" pitchFamily="34" charset="0"/>
              </a:rPr>
              <a:t>Lin SW, Lin YS, Weng SF, Chou CW. (2012) Risk of developing sudden sensorineural hearing loss in diabetic patients: a population-based cohort study. </a:t>
            </a:r>
            <a:r>
              <a:rPr lang="en-US" b="0" i="0" err="1">
                <a:effectLst/>
                <a:latin typeface="Times New Roman" panose="02020603050405020304" pitchFamily="18" charset="0"/>
              </a:rPr>
              <a:t>Otol</a:t>
            </a:r>
            <a:r>
              <a:rPr lang="en-US" b="0" i="0">
                <a:effectLst/>
                <a:latin typeface="Times New Roman" panose="02020603050405020304" pitchFamily="18" charset="0"/>
              </a:rPr>
              <a:t> </a:t>
            </a:r>
            <a:r>
              <a:rPr lang="en-US" b="0" i="0" err="1">
                <a:effectLst/>
                <a:latin typeface="Times New Roman" panose="02020603050405020304" pitchFamily="18" charset="0"/>
              </a:rPr>
              <a:t>Neurotol</a:t>
            </a:r>
            <a:r>
              <a:rPr lang="en-US" b="0" i="0">
                <a:effectLst/>
                <a:latin typeface="Times New Roman" panose="02020603050405020304" pitchFamily="18" charset="0"/>
              </a:rPr>
              <a:t> </a:t>
            </a:r>
            <a:br>
              <a:rPr lang="en-US"/>
            </a:br>
            <a:r>
              <a:rPr lang="en-US" b="0" i="0">
                <a:effectLst/>
                <a:latin typeface="Times New Roman" panose="02020603050405020304" pitchFamily="18" charset="0"/>
              </a:rPr>
              <a:t>33(9):1482–1488.</a:t>
            </a:r>
            <a:br>
              <a:rPr lang="en-US"/>
            </a:br>
            <a:r>
              <a:rPr lang="en-US" b="0" i="0">
                <a:effectLst/>
                <a:latin typeface="Arial" panose="020B0604020202020204" pitchFamily="34" charset="0"/>
              </a:rPr>
              <a:t>7. Jayakody DMP, Friedland PL, Martins RN, </a:t>
            </a:r>
            <a:r>
              <a:rPr lang="en-US" b="0" i="0" err="1">
                <a:effectLst/>
                <a:latin typeface="Arial" panose="020B0604020202020204" pitchFamily="34" charset="0"/>
              </a:rPr>
              <a:t>Sohrabi</a:t>
            </a:r>
            <a:r>
              <a:rPr lang="en-US" b="0" i="0">
                <a:effectLst/>
                <a:latin typeface="Arial" panose="020B0604020202020204" pitchFamily="34" charset="0"/>
              </a:rPr>
              <a:t> HR. (YEAR) Impact of aging on the auditory system and related cognitive functions: A narrative review. </a:t>
            </a:r>
            <a:r>
              <a:rPr lang="en-US" b="0" i="0">
                <a:effectLst/>
                <a:latin typeface="Times New Roman" panose="02020603050405020304" pitchFamily="18" charset="0"/>
              </a:rPr>
              <a:t>Front </a:t>
            </a:r>
            <a:r>
              <a:rPr lang="en-US" b="0" i="0" err="1">
                <a:effectLst/>
                <a:latin typeface="Times New Roman" panose="02020603050405020304" pitchFamily="18" charset="0"/>
              </a:rPr>
              <a:t>Neurosci</a:t>
            </a:r>
            <a:r>
              <a:rPr lang="en-US" b="0" i="0">
                <a:effectLst/>
                <a:latin typeface="Times New Roman" panose="02020603050405020304" pitchFamily="18" charset="0"/>
              </a:rPr>
              <a:t>. </a:t>
            </a:r>
            <a:br>
              <a:rPr lang="en-US"/>
            </a:br>
            <a:r>
              <a:rPr lang="en-US" b="0" i="0">
                <a:effectLst/>
                <a:latin typeface="Times New Roman" panose="02020603050405020304" pitchFamily="18" charset="0"/>
              </a:rPr>
              <a:t>8. </a:t>
            </a:r>
            <a:r>
              <a:rPr lang="en-US" b="0" i="0">
                <a:effectLst/>
                <a:latin typeface="Arial" panose="020B0604020202020204" pitchFamily="34" charset="0"/>
              </a:rPr>
              <a:t>Uhlmann RF, Larson EB, Rees TS, </a:t>
            </a:r>
            <a:r>
              <a:rPr lang="en-US" b="0" i="0" err="1">
                <a:effectLst/>
                <a:latin typeface="Arial" panose="020B0604020202020204" pitchFamily="34" charset="0"/>
              </a:rPr>
              <a:t>Koepsell</a:t>
            </a:r>
            <a:r>
              <a:rPr lang="en-US" b="0" i="0">
                <a:effectLst/>
                <a:latin typeface="Arial" panose="020B0604020202020204" pitchFamily="34" charset="0"/>
              </a:rPr>
              <a:t> TD, </a:t>
            </a:r>
            <a:r>
              <a:rPr lang="en-US" b="0" i="0" err="1">
                <a:effectLst/>
                <a:latin typeface="Arial" panose="020B0604020202020204" pitchFamily="34" charset="0"/>
              </a:rPr>
              <a:t>Duckert</a:t>
            </a:r>
            <a:r>
              <a:rPr lang="en-US" b="0" i="0">
                <a:effectLst/>
                <a:latin typeface="Arial" panose="020B0604020202020204" pitchFamily="34" charset="0"/>
              </a:rPr>
              <a:t> LG. (1989) Relationship of hearing impairment to dementia and cognitive dysfunction in older adults. </a:t>
            </a:r>
            <a:r>
              <a:rPr lang="en-US" b="0" i="0">
                <a:effectLst/>
                <a:latin typeface="Times New Roman" panose="02020603050405020304" pitchFamily="18" charset="0"/>
              </a:rPr>
              <a:t>JAMA, </a:t>
            </a:r>
            <a:br>
              <a:rPr lang="en-US"/>
            </a:br>
            <a:r>
              <a:rPr lang="en-US" b="0" i="0">
                <a:effectLst/>
                <a:latin typeface="Times New Roman" panose="02020603050405020304" pitchFamily="18" charset="0"/>
              </a:rPr>
              <a:t>261(13):1916–1919.</a:t>
            </a:r>
            <a:br>
              <a:rPr lang="en-US"/>
            </a:br>
            <a:r>
              <a:rPr lang="en-US" b="0" i="0">
                <a:effectLst/>
                <a:latin typeface="Times New Roman" panose="02020603050405020304" pitchFamily="18" charset="0"/>
              </a:rPr>
              <a:t>9. </a:t>
            </a:r>
            <a:r>
              <a:rPr lang="en-US" b="0" i="0" err="1">
                <a:effectLst/>
                <a:latin typeface="Arial" panose="020B0604020202020204" pitchFamily="34" charset="0"/>
              </a:rPr>
              <a:t>Vilayur</a:t>
            </a:r>
            <a:r>
              <a:rPr lang="en-US" b="0" i="0">
                <a:effectLst/>
                <a:latin typeface="Arial" panose="020B0604020202020204" pitchFamily="34" charset="0"/>
              </a:rPr>
              <a:t> </a:t>
            </a:r>
            <a:r>
              <a:rPr lang="en-US" b="0" i="0" err="1">
                <a:effectLst/>
                <a:latin typeface="Arial" panose="020B0604020202020204" pitchFamily="34" charset="0"/>
              </a:rPr>
              <a:t>Eswari</a:t>
            </a:r>
            <a:r>
              <a:rPr lang="en-US" b="0" i="0">
                <a:effectLst/>
                <a:latin typeface="Arial" panose="020B0604020202020204" pitchFamily="34" charset="0"/>
              </a:rPr>
              <a:t>, et al. (2010) The Association Between Reduced GFR and Hearing Loss: A Cross-sectional Population-Based Study. </a:t>
            </a:r>
            <a:r>
              <a:rPr lang="en-US" b="0" i="0">
                <a:effectLst/>
                <a:latin typeface="Times New Roman" panose="02020603050405020304" pitchFamily="18" charset="0"/>
              </a:rPr>
              <a:t>Amer J Kid Dis 56(4):661–669.</a:t>
            </a:r>
            <a:br>
              <a:rPr lang="en-US"/>
            </a:br>
            <a:r>
              <a:rPr lang="en-US" b="0" i="0">
                <a:effectLst/>
                <a:latin typeface="Times New Roman" panose="02020603050405020304" pitchFamily="18" charset="0"/>
              </a:rPr>
              <a:t>10. </a:t>
            </a:r>
            <a:r>
              <a:rPr lang="en-US" b="0" i="0">
                <a:effectLst/>
                <a:latin typeface="Arial" panose="020B0604020202020204" pitchFamily="34" charset="0"/>
              </a:rPr>
              <a:t>Lin FR, </a:t>
            </a:r>
            <a:r>
              <a:rPr lang="en-US" b="0" i="0" err="1">
                <a:effectLst/>
                <a:latin typeface="Arial" panose="020B0604020202020204" pitchFamily="34" charset="0"/>
              </a:rPr>
              <a:t>Ferrucci</a:t>
            </a:r>
            <a:r>
              <a:rPr lang="en-US" b="0" i="0">
                <a:effectLst/>
                <a:latin typeface="Arial" panose="020B0604020202020204" pitchFamily="34" charset="0"/>
              </a:rPr>
              <a:t> L. (2012) Hearing loss and falls among older adults in the United States. </a:t>
            </a:r>
            <a:r>
              <a:rPr lang="en-US" b="0" i="0">
                <a:effectLst/>
                <a:latin typeface="Times New Roman" panose="02020603050405020304" pitchFamily="18" charset="0"/>
              </a:rPr>
              <a:t>Arch Intern Med</a:t>
            </a:r>
            <a:r>
              <a:rPr lang="en-US" b="0" i="0">
                <a:effectLst/>
                <a:latin typeface="Arial" panose="020B0604020202020204" pitchFamily="34" charset="0"/>
              </a:rPr>
              <a:t> 172(4):369–371. </a:t>
            </a:r>
            <a:endParaRPr lang="en-US"/>
          </a:p>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dirty="0">
                <a:solidFill>
                  <a:srgbClr val="000000"/>
                </a:solidFill>
                <a:latin typeface="Arial" panose="020B0604020202020204" pitchFamily="34" charset="0"/>
                <a:ea typeface="Avenir Regular" pitchFamily="34" charset="-122"/>
                <a:cs typeface="Arial" panose="020B0604020202020204" pitchFamily="34" charset="0"/>
              </a:rPr>
              <a:t>dementia &amp; Alzheimer’s </a:t>
            </a: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3666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Helvetica Neue"/>
                <a:cs typeface="Helvetica Neue"/>
                <a:sym typeface="Helvetica Neue"/>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1200" cap="none" spc="0" normalizeH="0" baseline="0" noProof="0">
              <a:ln>
                <a:noFill/>
              </a:ln>
              <a:solidFill>
                <a:prstClr val="black"/>
              </a:solidFill>
              <a:effectLst/>
              <a:uLnTx/>
              <a:uFillTx/>
              <a:latin typeface="Calibri" panose="020F0502020204030204"/>
              <a:ea typeface="Helvetica Neue"/>
              <a:cs typeface="Helvetica Neue"/>
              <a:sym typeface="Helvetica Neue"/>
            </a:endParaRPr>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2286000"/>
            <a:ext cx="10972800" cy="6172200"/>
          </a:xfrm>
          <a:prstGeom prst="rect">
            <a:avLst/>
          </a:prstGeom>
          <a:noFill/>
          <a:ln w="12700">
            <a:solidFill>
              <a:prstClr val="black"/>
            </a:solidFill>
          </a:ln>
        </p:spPr>
      </p:sp>
      <p:sp>
        <p:nvSpPr>
          <p:cNvPr id="3" name="Notes Placeholder 2"/>
          <p:cNvSpPr>
            <a:spLocks noGrp="1"/>
          </p:cNvSpPr>
          <p:nvPr>
            <p:ph type="body" idx="1"/>
          </p:nvPr>
        </p:nvSpPr>
        <p:spPr>
          <a:xfrm>
            <a:off x="1028700" y="8801100"/>
            <a:ext cx="8229600" cy="7200900"/>
          </a:xfrm>
          <a:prstGeom prst="rect">
            <a:avLst/>
          </a:prstGeom>
        </p:spPr>
        <p:txBody>
          <a:bodyPr/>
          <a:lstStyle/>
          <a:p>
            <a:r>
              <a:rPr lang="en-US"/>
              <a:t>200% growth in client accounts just since </a:t>
            </a:r>
          </a:p>
        </p:txBody>
      </p:sp>
    </p:spTree>
    <p:extLst>
      <p:ext uri="{BB962C8B-B14F-4D97-AF65-F5344CB8AC3E}">
        <p14:creationId xmlns:p14="http://schemas.microsoft.com/office/powerpoint/2010/main" val="534107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7190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3720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62" name="Slide Number"/>
          <p:cNvSpPr txBox="1">
            <a:spLocks noGrp="1"/>
          </p:cNvSpPr>
          <p:nvPr>
            <p:ph type="sldNum" sz="quarter" idx="2"/>
          </p:nvPr>
        </p:nvSpPr>
        <p:spPr>
          <a:xfrm>
            <a:off x="12001500" y="13080999"/>
            <a:ext cx="368504" cy="3746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89095140"/>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0775989"/>
      </p:ext>
    </p:extLst>
  </p:cSld>
  <p:clrMap bg1="lt1" tx1="dk1" bg2="lt2" tx2="dk2" accent1="accent1" accent2="accent2" accent3="accent3" accent4="accent4" accent5="accent5" accent6="accent6" hlink="hlink" folHlink="folHlink"/>
  <p:sldLayoutIdLst>
    <p:sldLayoutId id="2147483665" r:id="rId1"/>
    <p:sldLayoutId id="2147483666" r:id="rId2"/>
  </p:sldLayoutIdLst>
  <p:hf sldNum="0"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sv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88.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s>
</file>

<file path=ppt/slides/_rels/slide11.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svg"/><Relationship Id="rId3" Type="http://schemas.openxmlformats.org/officeDocument/2006/relationships/image" Target="../media/image93.png"/><Relationship Id="rId7" Type="http://schemas.openxmlformats.org/officeDocument/2006/relationships/image" Target="../media/image2.svg"/><Relationship Id="rId12" Type="http://schemas.openxmlformats.org/officeDocument/2006/relationships/image" Target="../media/image100.png"/><Relationship Id="rId17" Type="http://schemas.openxmlformats.org/officeDocument/2006/relationships/image" Target="../media/image105.svg"/><Relationship Id="rId2" Type="http://schemas.openxmlformats.org/officeDocument/2006/relationships/notesSlide" Target="../notesSlides/notesSlide10.xml"/><Relationship Id="rId16" Type="http://schemas.openxmlformats.org/officeDocument/2006/relationships/image" Target="../media/image104.png"/><Relationship Id="rId1" Type="http://schemas.openxmlformats.org/officeDocument/2006/relationships/slideLayout" Target="../slideLayouts/slideLayout1.xml"/><Relationship Id="rId6" Type="http://schemas.openxmlformats.org/officeDocument/2006/relationships/image" Target="../media/image1.png"/><Relationship Id="rId11" Type="http://schemas.openxmlformats.org/officeDocument/2006/relationships/image" Target="../media/image99.png"/><Relationship Id="rId5" Type="http://schemas.openxmlformats.org/officeDocument/2006/relationships/image" Target="../media/image95.png"/><Relationship Id="rId15" Type="http://schemas.openxmlformats.org/officeDocument/2006/relationships/image" Target="../media/image103.svg"/><Relationship Id="rId10" Type="http://schemas.openxmlformats.org/officeDocument/2006/relationships/image" Target="../media/image98.png"/><Relationship Id="rId4" Type="http://schemas.openxmlformats.org/officeDocument/2006/relationships/image" Target="../media/image94.svg"/><Relationship Id="rId9" Type="http://schemas.openxmlformats.org/officeDocument/2006/relationships/image" Target="../media/image97.svg"/><Relationship Id="rId14" Type="http://schemas.openxmlformats.org/officeDocument/2006/relationships/image" Target="../media/image102.png"/></Relationships>
</file>

<file path=ppt/slides/_rels/slide12.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png"/><Relationship Id="rId7" Type="http://schemas.openxmlformats.org/officeDocument/2006/relationships/image" Target="../media/image109.jpeg"/><Relationship Id="rId12" Type="http://schemas.openxmlformats.org/officeDocument/2006/relationships/image" Target="../media/image11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08.png"/><Relationship Id="rId11" Type="http://schemas.openxmlformats.org/officeDocument/2006/relationships/image" Target="../media/image111.png"/><Relationship Id="rId5" Type="http://schemas.openxmlformats.org/officeDocument/2006/relationships/image" Target="../media/image107.png"/><Relationship Id="rId10" Type="http://schemas.openxmlformats.org/officeDocument/2006/relationships/image" Target="../media/image63.svg"/><Relationship Id="rId4" Type="http://schemas.openxmlformats.org/officeDocument/2006/relationships/image" Target="../media/image106.svg"/><Relationship Id="rId9" Type="http://schemas.openxmlformats.org/officeDocument/2006/relationships/image" Target="../media/image62.png"/></Relationships>
</file>

<file path=ppt/slides/_rels/slide13.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png"/><Relationship Id="rId7" Type="http://schemas.openxmlformats.org/officeDocument/2006/relationships/image" Target="../media/image11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15.svg"/><Relationship Id="rId11" Type="http://schemas.openxmlformats.org/officeDocument/2006/relationships/image" Target="../media/image120.png"/><Relationship Id="rId5" Type="http://schemas.openxmlformats.org/officeDocument/2006/relationships/image" Target="../media/image114.png"/><Relationship Id="rId10" Type="http://schemas.openxmlformats.org/officeDocument/2006/relationships/image" Target="../media/image119.png"/><Relationship Id="rId4" Type="http://schemas.openxmlformats.org/officeDocument/2006/relationships/image" Target="../media/image113.svg"/><Relationship Id="rId9" Type="http://schemas.openxmlformats.org/officeDocument/2006/relationships/image" Target="../media/image118.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13" Type="http://schemas.openxmlformats.org/officeDocument/2006/relationships/image" Target="../media/image22.svg"/><Relationship Id="rId18" Type="http://schemas.openxmlformats.org/officeDocument/2006/relationships/image" Target="../media/image27.png"/><Relationship Id="rId26" Type="http://schemas.openxmlformats.org/officeDocument/2006/relationships/image" Target="../media/image35.png"/><Relationship Id="rId3" Type="http://schemas.openxmlformats.org/officeDocument/2006/relationships/image" Target="../media/image1.png"/><Relationship Id="rId21" Type="http://schemas.openxmlformats.org/officeDocument/2006/relationships/image" Target="../media/image30.svg"/><Relationship Id="rId7" Type="http://schemas.openxmlformats.org/officeDocument/2006/relationships/image" Target="../media/image16.svg"/><Relationship Id="rId12" Type="http://schemas.openxmlformats.org/officeDocument/2006/relationships/image" Target="../media/image21.png"/><Relationship Id="rId17" Type="http://schemas.openxmlformats.org/officeDocument/2006/relationships/image" Target="../media/image26.svg"/><Relationship Id="rId25" Type="http://schemas.openxmlformats.org/officeDocument/2006/relationships/image" Target="../media/image34.svg"/><Relationship Id="rId33" Type="http://schemas.openxmlformats.org/officeDocument/2006/relationships/image" Target="../media/image42.svg"/><Relationship Id="rId2" Type="http://schemas.openxmlformats.org/officeDocument/2006/relationships/notesSlide" Target="../notesSlides/notesSlide3.xml"/><Relationship Id="rId16" Type="http://schemas.openxmlformats.org/officeDocument/2006/relationships/image" Target="../media/image25.png"/><Relationship Id="rId20" Type="http://schemas.openxmlformats.org/officeDocument/2006/relationships/image" Target="../media/image29.png"/><Relationship Id="rId29" Type="http://schemas.openxmlformats.org/officeDocument/2006/relationships/image" Target="../media/image38.sv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20.svg"/><Relationship Id="rId24" Type="http://schemas.openxmlformats.org/officeDocument/2006/relationships/image" Target="../media/image33.png"/><Relationship Id="rId32" Type="http://schemas.openxmlformats.org/officeDocument/2006/relationships/image" Target="../media/image41.png"/><Relationship Id="rId5" Type="http://schemas.openxmlformats.org/officeDocument/2006/relationships/image" Target="../media/image14.png"/><Relationship Id="rId15" Type="http://schemas.openxmlformats.org/officeDocument/2006/relationships/image" Target="../media/image24.svg"/><Relationship Id="rId23" Type="http://schemas.openxmlformats.org/officeDocument/2006/relationships/image" Target="../media/image32.svg"/><Relationship Id="rId28" Type="http://schemas.openxmlformats.org/officeDocument/2006/relationships/image" Target="../media/image37.png"/><Relationship Id="rId10" Type="http://schemas.openxmlformats.org/officeDocument/2006/relationships/image" Target="../media/image19.png"/><Relationship Id="rId19" Type="http://schemas.openxmlformats.org/officeDocument/2006/relationships/image" Target="../media/image28.svg"/><Relationship Id="rId31" Type="http://schemas.openxmlformats.org/officeDocument/2006/relationships/image" Target="../media/image40.svg"/><Relationship Id="rId4" Type="http://schemas.openxmlformats.org/officeDocument/2006/relationships/image" Target="../media/image2.svg"/><Relationship Id="rId9" Type="http://schemas.openxmlformats.org/officeDocument/2006/relationships/image" Target="../media/image18.svg"/><Relationship Id="rId14" Type="http://schemas.openxmlformats.org/officeDocument/2006/relationships/image" Target="../media/image23.png"/><Relationship Id="rId22" Type="http://schemas.openxmlformats.org/officeDocument/2006/relationships/image" Target="../media/image31.png"/><Relationship Id="rId27" Type="http://schemas.openxmlformats.org/officeDocument/2006/relationships/image" Target="../media/image36.svg"/><Relationship Id="rId30" Type="http://schemas.openxmlformats.org/officeDocument/2006/relationships/image" Target="../media/image39.png"/><Relationship Id="rId8"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18" Type="http://schemas.openxmlformats.org/officeDocument/2006/relationships/image" Target="../media/image40.svg"/><Relationship Id="rId3" Type="http://schemas.openxmlformats.org/officeDocument/2006/relationships/image" Target="../media/image43.png"/><Relationship Id="rId7" Type="http://schemas.openxmlformats.org/officeDocument/2006/relationships/image" Target="../media/image29.png"/><Relationship Id="rId12" Type="http://schemas.openxmlformats.org/officeDocument/2006/relationships/image" Target="../media/image34.svg"/><Relationship Id="rId17" Type="http://schemas.openxmlformats.org/officeDocument/2006/relationships/image" Target="../media/image39.png"/><Relationship Id="rId2" Type="http://schemas.openxmlformats.org/officeDocument/2006/relationships/notesSlide" Target="../notesSlides/notesSlide4.xml"/><Relationship Id="rId16" Type="http://schemas.openxmlformats.org/officeDocument/2006/relationships/image" Target="../media/image38.svg"/><Relationship Id="rId20" Type="http://schemas.openxmlformats.org/officeDocument/2006/relationships/image" Target="../media/image42.svg"/><Relationship Id="rId1" Type="http://schemas.openxmlformats.org/officeDocument/2006/relationships/slideLayout" Target="../slideLayouts/slideLayout1.xml"/><Relationship Id="rId6" Type="http://schemas.openxmlformats.org/officeDocument/2006/relationships/image" Target="../media/image46.svg"/><Relationship Id="rId11" Type="http://schemas.openxmlformats.org/officeDocument/2006/relationships/image" Target="../media/image33.png"/><Relationship Id="rId5" Type="http://schemas.openxmlformats.org/officeDocument/2006/relationships/image" Target="../media/image45.png"/><Relationship Id="rId15" Type="http://schemas.openxmlformats.org/officeDocument/2006/relationships/image" Target="../media/image37.png"/><Relationship Id="rId10" Type="http://schemas.openxmlformats.org/officeDocument/2006/relationships/image" Target="../media/image32.svg"/><Relationship Id="rId19" Type="http://schemas.openxmlformats.org/officeDocument/2006/relationships/image" Target="../media/image41.png"/><Relationship Id="rId4" Type="http://schemas.openxmlformats.org/officeDocument/2006/relationships/image" Target="../media/image44.svg"/><Relationship Id="rId9" Type="http://schemas.openxmlformats.org/officeDocument/2006/relationships/image" Target="../media/image31.png"/><Relationship Id="rId14" Type="http://schemas.openxmlformats.org/officeDocument/2006/relationships/image" Target="../media/image36.svg"/></Relationships>
</file>

<file path=ppt/slides/_rels/slide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58.png"/><Relationship Id="rId18" Type="http://schemas.openxmlformats.org/officeDocument/2006/relationships/image" Target="../media/image63.sv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svg"/><Relationship Id="rId17" Type="http://schemas.openxmlformats.org/officeDocument/2006/relationships/image" Target="../media/image62.png"/><Relationship Id="rId2" Type="http://schemas.openxmlformats.org/officeDocument/2006/relationships/notesSlide" Target="../notesSlides/notesSlide5.xml"/><Relationship Id="rId16" Type="http://schemas.openxmlformats.org/officeDocument/2006/relationships/image" Target="../media/image61.svg"/><Relationship Id="rId20" Type="http://schemas.openxmlformats.org/officeDocument/2006/relationships/image" Target="../media/image65.svg"/><Relationship Id="rId1" Type="http://schemas.openxmlformats.org/officeDocument/2006/relationships/slideLayout" Target="../slideLayouts/slideLayout1.xml"/><Relationship Id="rId6" Type="http://schemas.openxmlformats.org/officeDocument/2006/relationships/image" Target="../media/image51.sv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60.png"/><Relationship Id="rId10" Type="http://schemas.openxmlformats.org/officeDocument/2006/relationships/image" Target="../media/image55.svg"/><Relationship Id="rId19" Type="http://schemas.openxmlformats.org/officeDocument/2006/relationships/image" Target="../media/image64.png"/><Relationship Id="rId4" Type="http://schemas.openxmlformats.org/officeDocument/2006/relationships/image" Target="../media/image49.svg"/><Relationship Id="rId9" Type="http://schemas.openxmlformats.org/officeDocument/2006/relationships/image" Target="../media/image54.png"/><Relationship Id="rId14" Type="http://schemas.openxmlformats.org/officeDocument/2006/relationships/image" Target="../media/image59.svg"/></Relationships>
</file>

<file path=ppt/slides/_rels/slide7.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7.svg"/></Relationships>
</file>

<file path=ppt/slides/_rels/slide8.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18" Type="http://schemas.openxmlformats.org/officeDocument/2006/relationships/image" Target="../media/image83.pn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png"/><Relationship Id="rId17" Type="http://schemas.openxmlformats.org/officeDocument/2006/relationships/image" Target="file:////Users/lesliemullins/Library/Containers/com.microsoft.Outlook/Data/Library/Caches/Signatures/signature_2957114702" TargetMode="External"/><Relationship Id="rId2" Type="http://schemas.openxmlformats.org/officeDocument/2006/relationships/notesSlide" Target="../notesSlides/notesSlide7.xml"/><Relationship Id="rId16" Type="http://schemas.openxmlformats.org/officeDocument/2006/relationships/image" Target="../media/image82.png"/><Relationship Id="rId1" Type="http://schemas.openxmlformats.org/officeDocument/2006/relationships/slideLayout" Target="../slideLayouts/slideLayout1.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5" Type="http://schemas.openxmlformats.org/officeDocument/2006/relationships/image" Target="../media/image8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 Id="rId14" Type="http://schemas.openxmlformats.org/officeDocument/2006/relationships/image" Target="../media/image80.png"/></Relationships>
</file>

<file path=ppt/slides/_rels/slide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63.svg"/><Relationship Id="rId4"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1"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711200"/>
            <a:ext cx="24384000" cy="711200"/>
          </a:xfrm>
          <a:prstGeom prst="rect">
            <a:avLst/>
          </a:prstGeom>
        </p:spPr>
      </p:pic>
      <p:pic>
        <p:nvPicPr>
          <p:cNvPr id="4" name="Image 2" descr="preencoded.png"/>
          <p:cNvPicPr>
            <a:picLocks noChangeAspect="1"/>
          </p:cNvPicPr>
          <p:nvPr/>
        </p:nvPicPr>
        <p:blipFill rotWithShape="1">
          <a:blip r:embed="rId5">
            <a:extLst>
              <a:ext uri="{96DAC541-7B7A-43D3-8B79-37D633B846F1}">
                <asvg:svgBlip xmlns:asvg="http://schemas.microsoft.com/office/drawing/2016/SVG/main" r:embed="rId6"/>
              </a:ext>
            </a:extLst>
          </a:blip>
          <a:srcRect l="4423" t="31023" r="79205" b="54115"/>
          <a:stretch/>
        </p:blipFill>
        <p:spPr>
          <a:xfrm>
            <a:off x="1794936" y="1422401"/>
            <a:ext cx="5147731" cy="2083382"/>
          </a:xfrm>
          <a:prstGeom prst="rect">
            <a:avLst/>
          </a:prstGeom>
        </p:spPr>
      </p:pic>
      <p:sp>
        <p:nvSpPr>
          <p:cNvPr id="7" name="TextBox 6">
            <a:extLst>
              <a:ext uri="{FF2B5EF4-FFF2-40B4-BE49-F238E27FC236}">
                <a16:creationId xmlns:a16="http://schemas.microsoft.com/office/drawing/2014/main" id="{F66CDD39-74A4-6A56-F2C4-28EFBADA4C53}"/>
              </a:ext>
            </a:extLst>
          </p:cNvPr>
          <p:cNvSpPr txBox="1"/>
          <p:nvPr/>
        </p:nvSpPr>
        <p:spPr>
          <a:xfrm>
            <a:off x="3283557" y="7062673"/>
            <a:ext cx="11698848" cy="1569660"/>
          </a:xfrm>
          <a:prstGeom prst="rect">
            <a:avLst/>
          </a:prstGeom>
          <a:noFill/>
        </p:spPr>
        <p:txBody>
          <a:bodyPr wrap="square">
            <a:spAutoFit/>
          </a:bodyPr>
          <a:lstStyle/>
          <a:p>
            <a:pPr algn="l" defTabSz="1828800" hangingPunct="1"/>
            <a:r>
              <a:rPr lang="en-US" sz="3200" kern="1200" dirty="0">
                <a:solidFill>
                  <a:schemeClr val="bg2">
                    <a:lumMod val="25000"/>
                  </a:schemeClr>
                </a:solidFill>
                <a:latin typeface="Arial" panose="020B0604020202020204" pitchFamily="34" charset="0"/>
                <a:ea typeface="Avenir Regular" pitchFamily="34" charset="-122"/>
                <a:cs typeface="Arial" panose="020B0604020202020204" pitchFamily="34" charset="0"/>
              </a:rPr>
              <a:t>“Those with hearing loss are more likely to have low employment rates, lower worker productivity, and high healthcare costs.”</a:t>
            </a:r>
            <a:endParaRPr lang="en-US" sz="3200" kern="1200" dirty="0">
              <a:solidFill>
                <a:schemeClr val="bg2">
                  <a:lumMod val="25000"/>
                </a:schemeClr>
              </a:solidFill>
              <a:latin typeface="Calibri" panose="020F0502020204030204"/>
            </a:endParaRPr>
          </a:p>
        </p:txBody>
      </p:sp>
      <p:pic>
        <p:nvPicPr>
          <p:cNvPr id="1028" name="Picture 4">
            <a:extLst>
              <a:ext uri="{FF2B5EF4-FFF2-40B4-BE49-F238E27FC236}">
                <a16:creationId xmlns:a16="http://schemas.microsoft.com/office/drawing/2014/main" id="{4ADC2D82-FE40-CBFB-42F2-E68D85DFE8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00923" y="9363288"/>
            <a:ext cx="1504455" cy="15521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enters for Disease Control and Prevention - Wikipedia">
            <a:extLst>
              <a:ext uri="{FF2B5EF4-FFF2-40B4-BE49-F238E27FC236}">
                <a16:creationId xmlns:a16="http://schemas.microsoft.com/office/drawing/2014/main" id="{9F2B7DEB-69C9-8179-20A6-4387419C06E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79600" y="7062673"/>
            <a:ext cx="1425778" cy="101305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1A10EDC-39DB-302C-307E-736941459E5A}"/>
              </a:ext>
            </a:extLst>
          </p:cNvPr>
          <p:cNvSpPr txBox="1"/>
          <p:nvPr/>
        </p:nvSpPr>
        <p:spPr>
          <a:xfrm>
            <a:off x="3283557" y="9363288"/>
            <a:ext cx="12198327" cy="1569660"/>
          </a:xfrm>
          <a:prstGeom prst="rect">
            <a:avLst/>
          </a:prstGeom>
          <a:noFill/>
        </p:spPr>
        <p:txBody>
          <a:bodyPr wrap="square">
            <a:spAutoFit/>
          </a:bodyPr>
          <a:lstStyle/>
          <a:p>
            <a:pPr algn="l"/>
            <a:r>
              <a:rPr lang="en-US" sz="3200" i="0" dirty="0">
                <a:solidFill>
                  <a:schemeClr val="bg2">
                    <a:lumMod val="25000"/>
                  </a:schemeClr>
                </a:solidFill>
                <a:effectLst/>
                <a:latin typeface="Arial" panose="020B0604020202020204" pitchFamily="34" charset="0"/>
                <a:cs typeface="Arial" panose="020B0604020202020204" pitchFamily="34" charset="0"/>
              </a:rPr>
              <a:t>“The number of people living with unaddressed hearing loss and ear diseases is </a:t>
            </a:r>
            <a:r>
              <a:rPr lang="en-US" sz="3200" i="0" u="sng" dirty="0">
                <a:solidFill>
                  <a:schemeClr val="bg2">
                    <a:lumMod val="25000"/>
                  </a:schemeClr>
                </a:solidFill>
                <a:effectLst/>
                <a:latin typeface="Arial" panose="020B0604020202020204" pitchFamily="34" charset="0"/>
                <a:cs typeface="Arial" panose="020B0604020202020204" pitchFamily="34" charset="0"/>
              </a:rPr>
              <a:t>unacceptable</a:t>
            </a:r>
            <a:r>
              <a:rPr lang="en-US" sz="3200" i="0" dirty="0">
                <a:solidFill>
                  <a:schemeClr val="bg2">
                    <a:lumMod val="25000"/>
                  </a:schemeClr>
                </a:solidFill>
                <a:effectLst/>
                <a:latin typeface="Arial" panose="020B0604020202020204" pitchFamily="34" charset="0"/>
                <a:cs typeface="Arial" panose="020B0604020202020204" pitchFamily="34" charset="0"/>
              </a:rPr>
              <a:t>. Timely action is needed to prevent and address hearing loss…” </a:t>
            </a:r>
          </a:p>
        </p:txBody>
      </p:sp>
      <p:sp>
        <p:nvSpPr>
          <p:cNvPr id="10" name="Text 0">
            <a:extLst>
              <a:ext uri="{FF2B5EF4-FFF2-40B4-BE49-F238E27FC236}">
                <a16:creationId xmlns:a16="http://schemas.microsoft.com/office/drawing/2014/main" id="{CC5FF828-F388-AF1E-FDE5-650494C8BF60}"/>
              </a:ext>
            </a:extLst>
          </p:cNvPr>
          <p:cNvSpPr/>
          <p:nvPr/>
        </p:nvSpPr>
        <p:spPr>
          <a:xfrm>
            <a:off x="3005867" y="3384623"/>
            <a:ext cx="10453841" cy="1562100"/>
          </a:xfrm>
          <a:prstGeom prst="rect">
            <a:avLst/>
          </a:prstGeom>
          <a:noFill/>
          <a:ln/>
        </p:spPr>
        <p:txBody>
          <a:bodyPr wrap="square" lIns="0" tIns="0" rIns="0" bIns="0" rtlCol="0" anchor="t"/>
          <a:lstStyle/>
          <a:p>
            <a:pPr algn="l" defTabSz="1219170" hangingPunct="1"/>
            <a:r>
              <a:rPr lang="en-US" sz="4400" kern="1200" spc="-200" dirty="0">
                <a:solidFill>
                  <a:schemeClr val="accent4">
                    <a:lumMod val="75000"/>
                  </a:schemeClr>
                </a:solidFill>
                <a:latin typeface="Avenir Book" panose="02000503020000020003" pitchFamily="2" charset="0"/>
                <a:ea typeface="Avenir Book" pitchFamily="34" charset="-122"/>
                <a:cs typeface="Avenir Book" pitchFamily="34" charset="-120"/>
              </a:rPr>
              <a:t>Quantifying the need for comprehensive hearing care and loss prevention. </a:t>
            </a:r>
            <a:endParaRPr lang="en-US" sz="4400" spc="-200" dirty="0">
              <a:solidFill>
                <a:schemeClr val="accent4">
                  <a:lumMod val="75000"/>
                </a:schemeClr>
              </a:solidFill>
              <a:latin typeface="Avenir Book" panose="02000503020000020003" pitchFamily="2" charset="0"/>
              <a:ea typeface="Avenir Book" pitchFamily="34" charset="-122"/>
              <a:cs typeface="Avenir Book" pitchFamily="34" charset="-120"/>
            </a:endParaRPr>
          </a:p>
        </p:txBody>
      </p:sp>
      <p:pic>
        <p:nvPicPr>
          <p:cNvPr id="11" name="Image 1" descr="preencoded.png">
            <a:extLst>
              <a:ext uri="{FF2B5EF4-FFF2-40B4-BE49-F238E27FC236}">
                <a16:creationId xmlns:a16="http://schemas.microsoft.com/office/drawing/2014/main" id="{E9D4BB81-C9F5-FA07-5C10-71E82CC79291}"/>
              </a:ext>
            </a:extLst>
          </p:cNvPr>
          <p:cNvPicPr>
            <a:picLocks noChangeAspect="1"/>
          </p:cNvPicPr>
          <p:nvPr/>
        </p:nvPicPr>
        <p:blipFill rotWithShape="1">
          <a:blip r:embed="rId9"/>
          <a:srcRect l="65156"/>
          <a:stretch/>
        </p:blipFill>
        <p:spPr>
          <a:xfrm>
            <a:off x="15887700" y="355599"/>
            <a:ext cx="8496300" cy="13360401"/>
          </a:xfrm>
          <a:prstGeom prst="rect">
            <a:avLst/>
          </a:prstGeom>
        </p:spPr>
      </p:pic>
    </p:spTree>
    <p:extLst>
      <p:ext uri="{BB962C8B-B14F-4D97-AF65-F5344CB8AC3E}">
        <p14:creationId xmlns:p14="http://schemas.microsoft.com/office/powerpoint/2010/main" val="1538390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86E"/>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0847B71E-E160-11A8-C1A9-5486657BA7EE}"/>
              </a:ext>
            </a:extLst>
          </p:cNvPr>
          <p:cNvPicPr>
            <a:picLocks noChangeAspect="1"/>
          </p:cNvPicPr>
          <p:nvPr/>
        </p:nvPicPr>
        <p:blipFill>
          <a:blip r:embed="rId3"/>
          <a:stretch>
            <a:fillRect/>
          </a:stretch>
        </p:blipFill>
        <p:spPr>
          <a:xfrm>
            <a:off x="8115302" y="0"/>
            <a:ext cx="8153399" cy="13716000"/>
          </a:xfrm>
          <a:prstGeom prst="rect">
            <a:avLst/>
          </a:prstGeom>
        </p:spPr>
      </p:pic>
      <p:pic>
        <p:nvPicPr>
          <p:cNvPr id="22" name="Picture 21">
            <a:extLst>
              <a:ext uri="{FF2B5EF4-FFF2-40B4-BE49-F238E27FC236}">
                <a16:creationId xmlns:a16="http://schemas.microsoft.com/office/drawing/2014/main" id="{16A73DA4-C785-3A17-BF14-BDFFFF495C79}"/>
              </a:ext>
            </a:extLst>
          </p:cNvPr>
          <p:cNvPicPr>
            <a:picLocks noChangeAspect="1"/>
          </p:cNvPicPr>
          <p:nvPr/>
        </p:nvPicPr>
        <p:blipFill>
          <a:blip r:embed="rId4"/>
          <a:stretch>
            <a:fillRect/>
          </a:stretch>
        </p:blipFill>
        <p:spPr>
          <a:xfrm>
            <a:off x="16244765" y="0"/>
            <a:ext cx="8143164" cy="13716000"/>
          </a:xfrm>
          <a:prstGeom prst="rect">
            <a:avLst/>
          </a:prstGeom>
        </p:spPr>
      </p:pic>
      <p:pic>
        <p:nvPicPr>
          <p:cNvPr id="20" name="Picture 19">
            <a:extLst>
              <a:ext uri="{FF2B5EF4-FFF2-40B4-BE49-F238E27FC236}">
                <a16:creationId xmlns:a16="http://schemas.microsoft.com/office/drawing/2014/main" id="{BCCF4E5A-2ECB-0328-48E8-49AF1777B99C}"/>
              </a:ext>
            </a:extLst>
          </p:cNvPr>
          <p:cNvPicPr>
            <a:picLocks noChangeAspect="1"/>
          </p:cNvPicPr>
          <p:nvPr/>
        </p:nvPicPr>
        <p:blipFill>
          <a:blip r:embed="rId5"/>
          <a:stretch>
            <a:fillRect/>
          </a:stretch>
        </p:blipFill>
        <p:spPr>
          <a:xfrm>
            <a:off x="3" y="-2"/>
            <a:ext cx="8128000" cy="13716003"/>
          </a:xfrm>
          <a:prstGeom prst="rect">
            <a:avLst/>
          </a:prstGeom>
        </p:spPr>
      </p:pic>
      <p:pic>
        <p:nvPicPr>
          <p:cNvPr id="3" name="Image 1"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0" y="711200"/>
            <a:ext cx="24384000" cy="711200"/>
          </a:xfrm>
          <a:prstGeom prst="rect">
            <a:avLst/>
          </a:prstGeom>
        </p:spPr>
      </p:pic>
      <p:sp>
        <p:nvSpPr>
          <p:cNvPr id="4" name="Text 0"/>
          <p:cNvSpPr/>
          <p:nvPr/>
        </p:nvSpPr>
        <p:spPr>
          <a:xfrm>
            <a:off x="1701801" y="1765300"/>
            <a:ext cx="266700" cy="533400"/>
          </a:xfrm>
          <a:prstGeom prst="rect">
            <a:avLst/>
          </a:prstGeom>
          <a:noFill/>
          <a:ln/>
        </p:spPr>
        <p:txBody>
          <a:bodyPr wrap="square" lIns="0" tIns="0" rIns="0" bIns="0" rtlCol="0" anchor="ctr"/>
          <a:lstStyle/>
          <a:p>
            <a:pPr defTabSz="1219230" hangingPunct="1">
              <a:lnSpc>
                <a:spcPts val="4160"/>
              </a:lnSpc>
            </a:pPr>
            <a:r>
              <a:rPr lang="en-US" sz="3200" spc="128" dirty="0">
                <a:solidFill>
                  <a:srgbClr val="000000"/>
                </a:solidFill>
                <a:latin typeface="Avenir Heavy" pitchFamily="34" charset="0"/>
                <a:ea typeface="Avenir Heavy" pitchFamily="34" charset="-122"/>
                <a:cs typeface="Avenir Heavy" pitchFamily="34" charset="-120"/>
              </a:rPr>
              <a:t>1</a:t>
            </a:r>
            <a:endParaRPr lang="en-US" sz="3200" kern="1200" dirty="0">
              <a:solidFill>
                <a:prstClr val="black"/>
              </a:solidFill>
              <a:latin typeface="Calibri" panose="020F0502020204030204"/>
            </a:endParaRPr>
          </a:p>
        </p:txBody>
      </p:sp>
      <p:sp>
        <p:nvSpPr>
          <p:cNvPr id="5" name="Text 1"/>
          <p:cNvSpPr/>
          <p:nvPr/>
        </p:nvSpPr>
        <p:spPr>
          <a:xfrm>
            <a:off x="622300" y="3185835"/>
            <a:ext cx="4191000" cy="1574800"/>
          </a:xfrm>
          <a:prstGeom prst="rect">
            <a:avLst/>
          </a:prstGeom>
          <a:noFill/>
          <a:ln/>
        </p:spPr>
        <p:txBody>
          <a:bodyPr wrap="square" lIns="0" tIns="0" rIns="0" bIns="0" rtlCol="0" anchor="t"/>
          <a:lstStyle/>
          <a:p>
            <a:pPr algn="l" defTabSz="1219230" hangingPunct="1">
              <a:lnSpc>
                <a:spcPts val="6240"/>
              </a:lnSpc>
            </a:pPr>
            <a:r>
              <a:rPr lang="en-US" sz="4800" b="1" spc="192" dirty="0">
                <a:solidFill>
                  <a:srgbClr val="FFFFFF"/>
                </a:solidFill>
                <a:latin typeface="Arial" panose="020B0604020202020204" pitchFamily="34" charset="0"/>
                <a:ea typeface="Avenir Heavy" pitchFamily="34" charset="-122"/>
                <a:cs typeface="Arial" panose="020B0604020202020204" pitchFamily="34" charset="0"/>
              </a:rPr>
              <a:t>SCREENING</a:t>
            </a:r>
            <a:endParaRPr lang="en-US" sz="4800" b="1" kern="1200" dirty="0">
              <a:solidFill>
                <a:prstClr val="black"/>
              </a:solidFill>
              <a:latin typeface="Arial" panose="020B0604020202020204" pitchFamily="34" charset="0"/>
              <a:cs typeface="Arial" panose="020B0604020202020204" pitchFamily="34" charset="0"/>
            </a:endParaRPr>
          </a:p>
        </p:txBody>
      </p:sp>
      <p:sp>
        <p:nvSpPr>
          <p:cNvPr id="6" name="Text 2"/>
          <p:cNvSpPr/>
          <p:nvPr/>
        </p:nvSpPr>
        <p:spPr>
          <a:xfrm>
            <a:off x="1397000" y="10629900"/>
            <a:ext cx="6019800" cy="1371600"/>
          </a:xfrm>
          <a:prstGeom prst="rect">
            <a:avLst/>
          </a:prstGeom>
          <a:noFill/>
          <a:ln/>
        </p:spPr>
        <p:txBody>
          <a:bodyPr wrap="square" lIns="0" tIns="0" rIns="0" bIns="0" rtlCol="0" anchor="t"/>
          <a:lstStyle/>
          <a:p>
            <a:pPr algn="l" defTabSz="1219230" hangingPunct="1">
              <a:lnSpc>
                <a:spcPts val="3640"/>
              </a:lnSpc>
            </a:pPr>
            <a:r>
              <a:rPr lang="en-US" sz="2800" dirty="0">
                <a:solidFill>
                  <a:srgbClr val="FFFFFF"/>
                </a:solidFill>
                <a:latin typeface="Arial" panose="020B0604020202020204" pitchFamily="34" charset="0"/>
                <a:ea typeface="Avenir" pitchFamily="34" charset="-122"/>
                <a:cs typeface="Arial" panose="020B0604020202020204" pitchFamily="34" charset="0"/>
              </a:rPr>
              <a:t>Takes 10-15 minutes. </a:t>
            </a:r>
          </a:p>
          <a:p>
            <a:pPr algn="l" defTabSz="1219230" hangingPunct="1">
              <a:lnSpc>
                <a:spcPts val="3640"/>
              </a:lnSpc>
            </a:pPr>
            <a:r>
              <a:rPr lang="en-US" sz="2800" dirty="0">
                <a:solidFill>
                  <a:srgbClr val="FFFFFF"/>
                </a:solidFill>
                <a:latin typeface="Arial" panose="020B0604020202020204" pitchFamily="34" charset="0"/>
                <a:ea typeface="Avenir" pitchFamily="34" charset="-122"/>
                <a:cs typeface="Arial" panose="020B0604020202020204" pitchFamily="34" charset="0"/>
              </a:rPr>
              <a:t>
Done anywhere, at anytime, with regular headphones or earbuds.</a:t>
            </a:r>
            <a:endParaRPr lang="en-US" sz="2800" kern="1200" dirty="0">
              <a:solidFill>
                <a:prstClr val="black"/>
              </a:solidFill>
              <a:latin typeface="Arial" panose="020B0604020202020204" pitchFamily="34" charset="0"/>
              <a:cs typeface="Arial" panose="020B0604020202020204" pitchFamily="34" charset="0"/>
            </a:endParaRPr>
          </a:p>
        </p:txBody>
      </p:sp>
      <p:sp>
        <p:nvSpPr>
          <p:cNvPr id="7" name="Text 3"/>
          <p:cNvSpPr/>
          <p:nvPr/>
        </p:nvSpPr>
        <p:spPr>
          <a:xfrm>
            <a:off x="1397000" y="9207500"/>
            <a:ext cx="6019800" cy="1066800"/>
          </a:xfrm>
          <a:prstGeom prst="rect">
            <a:avLst/>
          </a:prstGeom>
          <a:noFill/>
          <a:ln/>
        </p:spPr>
        <p:txBody>
          <a:bodyPr wrap="square" lIns="0" tIns="0" rIns="0" bIns="0" rtlCol="0" anchor="t"/>
          <a:lstStyle/>
          <a:p>
            <a:pPr algn="l" defTabSz="1219230" hangingPunct="1">
              <a:lnSpc>
                <a:spcPts val="4160"/>
              </a:lnSpc>
            </a:pPr>
            <a:r>
              <a:rPr lang="en-US" sz="3200" b="1" dirty="0">
                <a:solidFill>
                  <a:prstClr val="white"/>
                </a:solidFill>
                <a:latin typeface="Arial" panose="020B0604020202020204" pitchFamily="34" charset="0"/>
                <a:ea typeface="Avenir Heavy" pitchFamily="34" charset="-122"/>
                <a:cs typeface="Arial" panose="020B0604020202020204" pitchFamily="34" charset="0"/>
              </a:rPr>
              <a:t>Virtual &amp; Clinically Validated Hearing Screening</a:t>
            </a:r>
            <a:endParaRPr lang="en-US" sz="3200" b="1" kern="1200" dirty="0">
              <a:solidFill>
                <a:prstClr val="white"/>
              </a:solidFill>
              <a:latin typeface="Arial" panose="020B0604020202020204" pitchFamily="34" charset="0"/>
              <a:cs typeface="Arial" panose="020B0604020202020204" pitchFamily="34" charset="0"/>
            </a:endParaRPr>
          </a:p>
        </p:txBody>
      </p:sp>
      <p:sp>
        <p:nvSpPr>
          <p:cNvPr id="8" name="Text 4"/>
          <p:cNvSpPr/>
          <p:nvPr/>
        </p:nvSpPr>
        <p:spPr>
          <a:xfrm>
            <a:off x="9817101" y="1765300"/>
            <a:ext cx="266700" cy="533400"/>
          </a:xfrm>
          <a:prstGeom prst="rect">
            <a:avLst/>
          </a:prstGeom>
          <a:noFill/>
          <a:ln/>
        </p:spPr>
        <p:txBody>
          <a:bodyPr wrap="square" lIns="0" tIns="0" rIns="0" bIns="0" rtlCol="0" anchor="ctr"/>
          <a:lstStyle/>
          <a:p>
            <a:pPr defTabSz="1219230" hangingPunct="1">
              <a:lnSpc>
                <a:spcPts val="4160"/>
              </a:lnSpc>
            </a:pPr>
            <a:r>
              <a:rPr lang="en-US" sz="3200" spc="128" dirty="0">
                <a:solidFill>
                  <a:srgbClr val="000000"/>
                </a:solidFill>
                <a:latin typeface="Avenir Heavy" pitchFamily="34" charset="0"/>
                <a:ea typeface="Avenir Heavy" pitchFamily="34" charset="-122"/>
                <a:cs typeface="Avenir Heavy" pitchFamily="34" charset="-120"/>
              </a:rPr>
              <a:t>2</a:t>
            </a:r>
            <a:endParaRPr lang="en-US" sz="3200" kern="1200" dirty="0">
              <a:solidFill>
                <a:prstClr val="black"/>
              </a:solidFill>
              <a:latin typeface="Calibri" panose="020F0502020204030204"/>
            </a:endParaRPr>
          </a:p>
        </p:txBody>
      </p:sp>
      <p:sp>
        <p:nvSpPr>
          <p:cNvPr id="9" name="Text 5"/>
          <p:cNvSpPr/>
          <p:nvPr/>
        </p:nvSpPr>
        <p:spPr>
          <a:xfrm>
            <a:off x="8942618" y="3185835"/>
            <a:ext cx="5346348" cy="1574800"/>
          </a:xfrm>
          <a:prstGeom prst="rect">
            <a:avLst/>
          </a:prstGeom>
          <a:noFill/>
          <a:ln/>
        </p:spPr>
        <p:txBody>
          <a:bodyPr wrap="square" lIns="0" tIns="0" rIns="0" bIns="0" rtlCol="0" anchor="t"/>
          <a:lstStyle/>
          <a:p>
            <a:pPr algn="l" defTabSz="1219230" hangingPunct="1">
              <a:lnSpc>
                <a:spcPts val="6240"/>
              </a:lnSpc>
            </a:pPr>
            <a:r>
              <a:rPr lang="en-US" sz="4800" b="1" spc="192" dirty="0">
                <a:solidFill>
                  <a:srgbClr val="FFFFFF"/>
                </a:solidFill>
                <a:latin typeface="Arial" panose="020B0604020202020204" pitchFamily="34" charset="0"/>
                <a:ea typeface="Avenir Heavy" pitchFamily="34" charset="-122"/>
                <a:cs typeface="Arial" panose="020B0604020202020204" pitchFamily="34" charset="0"/>
              </a:rPr>
              <a:t>CONSULTATION</a:t>
            </a:r>
            <a:endParaRPr lang="en-US" sz="4800" b="1" kern="1200" dirty="0">
              <a:solidFill>
                <a:prstClr val="black"/>
              </a:solidFill>
              <a:latin typeface="Arial" panose="020B0604020202020204" pitchFamily="34" charset="0"/>
              <a:cs typeface="Arial" panose="020B0604020202020204" pitchFamily="34" charset="0"/>
            </a:endParaRPr>
          </a:p>
        </p:txBody>
      </p:sp>
      <p:sp>
        <p:nvSpPr>
          <p:cNvPr id="10" name="Text 6"/>
          <p:cNvSpPr/>
          <p:nvPr/>
        </p:nvSpPr>
        <p:spPr>
          <a:xfrm>
            <a:off x="8966199" y="10145703"/>
            <a:ext cx="6426200" cy="1828800"/>
          </a:xfrm>
          <a:prstGeom prst="rect">
            <a:avLst/>
          </a:prstGeom>
          <a:noFill/>
          <a:ln/>
        </p:spPr>
        <p:txBody>
          <a:bodyPr wrap="square" lIns="0" tIns="0" rIns="0" bIns="0" rtlCol="0" anchor="t"/>
          <a:lstStyle/>
          <a:p>
            <a:pPr algn="l" defTabSz="1219230" hangingPunct="1">
              <a:lnSpc>
                <a:spcPts val="3640"/>
              </a:lnSpc>
            </a:pPr>
            <a:r>
              <a:rPr lang="en-US" sz="2800" dirty="0">
                <a:solidFill>
                  <a:srgbClr val="FFFFFF"/>
                </a:solidFill>
                <a:latin typeface="Arial" panose="020B0604020202020204" pitchFamily="34" charset="0"/>
                <a:ea typeface="Avenir" pitchFamily="34" charset="-122"/>
                <a:cs typeface="Arial" panose="020B0604020202020204" pitchFamily="34" charset="0"/>
              </a:rPr>
              <a:t>Provide guidance and education on how to prevent loss, protect and conserve your hearing, manage tinnitus or auditory processing disorder, and get support for any stage of hearing loss!</a:t>
            </a:r>
            <a:endParaRPr lang="en-US" sz="2800" kern="1200" dirty="0">
              <a:solidFill>
                <a:prstClr val="black"/>
              </a:solidFill>
              <a:latin typeface="Arial" panose="020B0604020202020204" pitchFamily="34" charset="0"/>
              <a:cs typeface="Arial" panose="020B0604020202020204" pitchFamily="34" charset="0"/>
            </a:endParaRPr>
          </a:p>
        </p:txBody>
      </p:sp>
      <p:sp>
        <p:nvSpPr>
          <p:cNvPr id="11" name="Text 7"/>
          <p:cNvSpPr/>
          <p:nvPr/>
        </p:nvSpPr>
        <p:spPr>
          <a:xfrm>
            <a:off x="8933025" y="9207500"/>
            <a:ext cx="6855691" cy="711200"/>
          </a:xfrm>
          <a:prstGeom prst="rect">
            <a:avLst/>
          </a:prstGeom>
          <a:noFill/>
          <a:ln/>
        </p:spPr>
        <p:txBody>
          <a:bodyPr wrap="square" lIns="0" tIns="0" rIns="0" bIns="0" rtlCol="0" anchor="t"/>
          <a:lstStyle/>
          <a:p>
            <a:pPr algn="l" defTabSz="1219230" hangingPunct="1">
              <a:lnSpc>
                <a:spcPts val="4160"/>
              </a:lnSpc>
            </a:pPr>
            <a:r>
              <a:rPr lang="en-US" sz="3200" b="1" dirty="0">
                <a:solidFill>
                  <a:srgbClr val="FFFFFF"/>
                </a:solidFill>
                <a:latin typeface="Arial" panose="020B0604020202020204" pitchFamily="34" charset="0"/>
                <a:ea typeface="Avenir Heavy" pitchFamily="34" charset="-122"/>
                <a:cs typeface="Arial" panose="020B0604020202020204" pitchFamily="34" charset="0"/>
              </a:rPr>
              <a:t>Virtual Audiologist Consultation</a:t>
            </a:r>
            <a:endParaRPr lang="en-US" sz="3200" b="1" kern="1200" dirty="0">
              <a:solidFill>
                <a:prstClr val="black"/>
              </a:solidFill>
              <a:latin typeface="Arial" panose="020B0604020202020204" pitchFamily="34" charset="0"/>
              <a:cs typeface="Arial" panose="020B0604020202020204" pitchFamily="34" charset="0"/>
            </a:endParaRPr>
          </a:p>
        </p:txBody>
      </p:sp>
      <p:sp>
        <p:nvSpPr>
          <p:cNvPr id="12" name="Text 8"/>
          <p:cNvSpPr/>
          <p:nvPr/>
        </p:nvSpPr>
        <p:spPr>
          <a:xfrm>
            <a:off x="17957801" y="1765300"/>
            <a:ext cx="266700" cy="533400"/>
          </a:xfrm>
          <a:prstGeom prst="rect">
            <a:avLst/>
          </a:prstGeom>
          <a:noFill/>
          <a:ln/>
        </p:spPr>
        <p:txBody>
          <a:bodyPr wrap="square" lIns="0" tIns="0" rIns="0" bIns="0" rtlCol="0" anchor="ctr"/>
          <a:lstStyle/>
          <a:p>
            <a:pPr defTabSz="1219230" hangingPunct="1">
              <a:lnSpc>
                <a:spcPts val="4160"/>
              </a:lnSpc>
            </a:pPr>
            <a:r>
              <a:rPr lang="en-US" sz="3200" spc="128" dirty="0">
                <a:solidFill>
                  <a:srgbClr val="000000"/>
                </a:solidFill>
                <a:latin typeface="Avenir Heavy" pitchFamily="34" charset="0"/>
                <a:ea typeface="Avenir Heavy" pitchFamily="34" charset="-122"/>
                <a:cs typeface="Avenir Heavy" pitchFamily="34" charset="-120"/>
              </a:rPr>
              <a:t>3</a:t>
            </a:r>
            <a:endParaRPr lang="en-US" sz="3200" kern="1200" dirty="0">
              <a:solidFill>
                <a:prstClr val="black"/>
              </a:solidFill>
              <a:latin typeface="Calibri" panose="020F0502020204030204"/>
            </a:endParaRPr>
          </a:p>
        </p:txBody>
      </p:sp>
      <p:sp>
        <p:nvSpPr>
          <p:cNvPr id="13" name="Text 9"/>
          <p:cNvSpPr/>
          <p:nvPr/>
        </p:nvSpPr>
        <p:spPr>
          <a:xfrm>
            <a:off x="16967199" y="3185835"/>
            <a:ext cx="4091712" cy="1574800"/>
          </a:xfrm>
          <a:prstGeom prst="rect">
            <a:avLst/>
          </a:prstGeom>
          <a:noFill/>
          <a:ln/>
        </p:spPr>
        <p:txBody>
          <a:bodyPr wrap="square" lIns="0" tIns="0" rIns="0" bIns="0" rtlCol="0" anchor="t"/>
          <a:lstStyle/>
          <a:p>
            <a:pPr algn="l" defTabSz="1219230" hangingPunct="1">
              <a:lnSpc>
                <a:spcPts val="6240"/>
              </a:lnSpc>
            </a:pPr>
            <a:r>
              <a:rPr lang="en-US" sz="4800" b="1" spc="192" dirty="0">
                <a:solidFill>
                  <a:srgbClr val="FFFFFF"/>
                </a:solidFill>
                <a:latin typeface="Arial" panose="020B0604020202020204" pitchFamily="34" charset="0"/>
                <a:ea typeface="Avenir Heavy" pitchFamily="34" charset="-122"/>
                <a:cs typeface="Arial" panose="020B0604020202020204" pitchFamily="34" charset="0"/>
              </a:rPr>
              <a:t>SOLUTIONS</a:t>
            </a:r>
            <a:endParaRPr lang="en-US" sz="4800" b="1" kern="1200" dirty="0">
              <a:solidFill>
                <a:prstClr val="black"/>
              </a:solidFill>
              <a:latin typeface="Arial" panose="020B0604020202020204" pitchFamily="34" charset="0"/>
              <a:cs typeface="Arial" panose="020B0604020202020204" pitchFamily="34" charset="0"/>
            </a:endParaRPr>
          </a:p>
        </p:txBody>
      </p:sp>
      <p:sp>
        <p:nvSpPr>
          <p:cNvPr id="14" name="Text 10"/>
          <p:cNvSpPr/>
          <p:nvPr/>
        </p:nvSpPr>
        <p:spPr>
          <a:xfrm>
            <a:off x="17081500" y="10629900"/>
            <a:ext cx="6451600" cy="1828800"/>
          </a:xfrm>
          <a:prstGeom prst="rect">
            <a:avLst/>
          </a:prstGeom>
          <a:noFill/>
          <a:ln/>
        </p:spPr>
        <p:txBody>
          <a:bodyPr wrap="square" lIns="0" tIns="0" rIns="0" bIns="0" rtlCol="0" anchor="t"/>
          <a:lstStyle/>
          <a:p>
            <a:pPr algn="l" defTabSz="1219230" hangingPunct="1">
              <a:lnSpc>
                <a:spcPts val="3640"/>
              </a:lnSpc>
            </a:pPr>
            <a:r>
              <a:rPr lang="en-US" sz="2800" dirty="0">
                <a:solidFill>
                  <a:srgbClr val="FFFFFF"/>
                </a:solidFill>
                <a:latin typeface="Arial" panose="020B0604020202020204" pitchFamily="34" charset="0"/>
                <a:ea typeface="Avenir" pitchFamily="34" charset="-122"/>
                <a:cs typeface="Arial" panose="020B0604020202020204" pitchFamily="34" charset="0"/>
              </a:rPr>
              <a:t>Includes personalized recommendations and the device or application needed to meet the unique needs of those with a hearing complication or loss.</a:t>
            </a:r>
            <a:endParaRPr lang="en-US" sz="2800" kern="1200" dirty="0">
              <a:solidFill>
                <a:prstClr val="black"/>
              </a:solidFill>
              <a:latin typeface="Arial" panose="020B0604020202020204" pitchFamily="34" charset="0"/>
              <a:cs typeface="Arial" panose="020B0604020202020204" pitchFamily="34" charset="0"/>
            </a:endParaRPr>
          </a:p>
        </p:txBody>
      </p:sp>
      <p:sp>
        <p:nvSpPr>
          <p:cNvPr id="15" name="Text 11"/>
          <p:cNvSpPr/>
          <p:nvPr/>
        </p:nvSpPr>
        <p:spPr>
          <a:xfrm>
            <a:off x="17081500" y="9207500"/>
            <a:ext cx="6451600" cy="1066800"/>
          </a:xfrm>
          <a:prstGeom prst="rect">
            <a:avLst/>
          </a:prstGeom>
          <a:noFill/>
          <a:ln/>
        </p:spPr>
        <p:txBody>
          <a:bodyPr wrap="square" lIns="0" tIns="0" rIns="0" bIns="0" rtlCol="0" anchor="t"/>
          <a:lstStyle/>
          <a:p>
            <a:pPr algn="l" defTabSz="1219230" hangingPunct="1">
              <a:lnSpc>
                <a:spcPts val="4160"/>
              </a:lnSpc>
            </a:pPr>
            <a:r>
              <a:rPr lang="en-US" sz="3200" b="1" dirty="0">
                <a:solidFill>
                  <a:srgbClr val="FFFFFF"/>
                </a:solidFill>
                <a:latin typeface="Arial" panose="020B0604020202020204" pitchFamily="34" charset="0"/>
                <a:ea typeface="Avenir Heavy" pitchFamily="34" charset="-122"/>
                <a:cs typeface="Arial" panose="020B0604020202020204" pitchFamily="34" charset="0"/>
              </a:rPr>
              <a:t>From hearing aids to helpful apps, we’ve got you covered</a:t>
            </a:r>
            <a:endParaRPr lang="en-US" sz="3200" b="1" kern="1200" dirty="0">
              <a:solidFill>
                <a:prstClr val="black"/>
              </a:solidFill>
              <a:latin typeface="Arial" panose="020B0604020202020204" pitchFamily="34" charset="0"/>
              <a:cs typeface="Arial" panose="020B0604020202020204" pitchFamily="34" charset="0"/>
            </a:endParaRPr>
          </a:p>
        </p:txBody>
      </p:sp>
      <p:sp>
        <p:nvSpPr>
          <p:cNvPr id="16" name="Text 12"/>
          <p:cNvSpPr/>
          <p:nvPr/>
        </p:nvSpPr>
        <p:spPr>
          <a:xfrm>
            <a:off x="1384154" y="749879"/>
            <a:ext cx="5042047" cy="711200"/>
          </a:xfrm>
          <a:prstGeom prst="rect">
            <a:avLst/>
          </a:prstGeom>
          <a:noFill/>
          <a:ln/>
        </p:spPr>
        <p:txBody>
          <a:bodyPr wrap="square" lIns="0" tIns="0" rIns="0" bIns="0" rtlCol="0" anchor="ctr"/>
          <a:lstStyle/>
          <a:p>
            <a:pPr defTabSz="1219230" hangingPunct="1">
              <a:lnSpc>
                <a:spcPts val="4160"/>
              </a:lnSpc>
            </a:pPr>
            <a:r>
              <a:rPr lang="en-US" sz="3200" spc="128" dirty="0">
                <a:solidFill>
                  <a:prstClr val="white"/>
                </a:solidFill>
                <a:latin typeface="Arial" panose="020B0604020202020204" pitchFamily="34" charset="0"/>
                <a:ea typeface="Avenir Heavy" pitchFamily="34" charset="-122"/>
                <a:cs typeface="Arial" panose="020B0604020202020204" pitchFamily="34" charset="0"/>
              </a:rPr>
              <a:t>THE TUNED SOLUTION</a:t>
            </a:r>
            <a:endParaRPr lang="en-US" sz="3200" kern="1200" dirty="0">
              <a:solidFill>
                <a:prstClr val="white"/>
              </a:solidFill>
              <a:latin typeface="Arial" panose="020B060402020202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399A4800-494F-C7A7-0929-609476AAD29A}"/>
              </a:ext>
            </a:extLst>
          </p:cNvPr>
          <p:cNvPicPr>
            <a:picLocks noChangeAspect="1"/>
          </p:cNvPicPr>
          <p:nvPr/>
        </p:nvPicPr>
        <p:blipFill>
          <a:blip r:embed="rId8"/>
          <a:stretch>
            <a:fillRect/>
          </a:stretch>
        </p:blipFill>
        <p:spPr>
          <a:xfrm>
            <a:off x="622301" y="2030847"/>
            <a:ext cx="846667" cy="846667"/>
          </a:xfrm>
          <a:prstGeom prst="rect">
            <a:avLst/>
          </a:prstGeom>
        </p:spPr>
      </p:pic>
      <p:pic>
        <p:nvPicPr>
          <p:cNvPr id="24" name="Picture 23">
            <a:extLst>
              <a:ext uri="{FF2B5EF4-FFF2-40B4-BE49-F238E27FC236}">
                <a16:creationId xmlns:a16="http://schemas.microsoft.com/office/drawing/2014/main" id="{844C4F03-145A-BD33-728E-731A152F1141}"/>
              </a:ext>
            </a:extLst>
          </p:cNvPr>
          <p:cNvPicPr>
            <a:picLocks noChangeAspect="1"/>
          </p:cNvPicPr>
          <p:nvPr/>
        </p:nvPicPr>
        <p:blipFill>
          <a:blip r:embed="rId9"/>
          <a:stretch>
            <a:fillRect/>
          </a:stretch>
        </p:blipFill>
        <p:spPr>
          <a:xfrm>
            <a:off x="8966199" y="2032001"/>
            <a:ext cx="846667" cy="846667"/>
          </a:xfrm>
          <a:prstGeom prst="rect">
            <a:avLst/>
          </a:prstGeom>
        </p:spPr>
      </p:pic>
      <p:pic>
        <p:nvPicPr>
          <p:cNvPr id="25" name="Picture 24">
            <a:extLst>
              <a:ext uri="{FF2B5EF4-FFF2-40B4-BE49-F238E27FC236}">
                <a16:creationId xmlns:a16="http://schemas.microsoft.com/office/drawing/2014/main" id="{BA22B43B-CB7A-A213-04DA-E4D44ADCE091}"/>
              </a:ext>
            </a:extLst>
          </p:cNvPr>
          <p:cNvPicPr>
            <a:picLocks noChangeAspect="1"/>
          </p:cNvPicPr>
          <p:nvPr/>
        </p:nvPicPr>
        <p:blipFill>
          <a:blip r:embed="rId10"/>
          <a:stretch>
            <a:fillRect/>
          </a:stretch>
        </p:blipFill>
        <p:spPr>
          <a:xfrm>
            <a:off x="16959117" y="2037833"/>
            <a:ext cx="846667" cy="84666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BC5BF"/>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D48F668-1465-3B4F-6B1E-F211568877BC}"/>
              </a:ext>
            </a:extLst>
          </p:cNvPr>
          <p:cNvSpPr/>
          <p:nvPr/>
        </p:nvSpPr>
        <p:spPr>
          <a:xfrm>
            <a:off x="0" y="1"/>
            <a:ext cx="24384000" cy="871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hangingPunct="1">
              <a:defRPr/>
            </a:pPr>
            <a:endParaRPr lang="en-US" kern="1200">
              <a:solidFill>
                <a:prstClr val="white"/>
              </a:solidFill>
              <a:latin typeface="Calibri" panose="020F0502020204030204"/>
            </a:endParaRPr>
          </a:p>
        </p:txBody>
      </p:sp>
      <p:pic>
        <p:nvPicPr>
          <p:cNvPr id="2" name="Image 0"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358900" y="4838701"/>
            <a:ext cx="6477000" cy="3873500"/>
          </a:xfrm>
          <a:prstGeom prst="rect">
            <a:avLst/>
          </a:prstGeom>
        </p:spPr>
      </p:pic>
      <p:pic>
        <p:nvPicPr>
          <p:cNvPr id="3" name="Image 1"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953500" y="4838701"/>
            <a:ext cx="6477000" cy="3873500"/>
          </a:xfrm>
          <a:prstGeom prst="rect">
            <a:avLst/>
          </a:prstGeom>
        </p:spPr>
      </p:pic>
      <p:pic>
        <p:nvPicPr>
          <p:cNvPr id="4" name="Image 2"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6548100" y="4838701"/>
            <a:ext cx="6477000" cy="3873500"/>
          </a:xfrm>
          <a:prstGeom prst="rect">
            <a:avLst/>
          </a:prstGeom>
        </p:spPr>
      </p:pic>
      <p:pic>
        <p:nvPicPr>
          <p:cNvPr id="5" name="Image 3" descr="preencoded.png"/>
          <p:cNvPicPr>
            <a:picLocks noChangeAspect="1"/>
          </p:cNvPicPr>
          <p:nvPr/>
        </p:nvPicPr>
        <p:blipFill>
          <a:blip r:embed="rId5"/>
          <a:srcRect/>
          <a:stretch/>
        </p:blipFill>
        <p:spPr>
          <a:xfrm>
            <a:off x="8331203" y="8288565"/>
            <a:ext cx="7660523" cy="5427436"/>
          </a:xfrm>
          <a:prstGeom prst="rect">
            <a:avLst/>
          </a:prstGeom>
        </p:spPr>
      </p:pic>
      <p:pic>
        <p:nvPicPr>
          <p:cNvPr id="6" name="Image 4"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0" y="711200"/>
            <a:ext cx="24384000" cy="711200"/>
          </a:xfrm>
          <a:prstGeom prst="rect">
            <a:avLst/>
          </a:prstGeom>
        </p:spPr>
      </p:pic>
      <p:pic>
        <p:nvPicPr>
          <p:cNvPr id="7" name="Image 5"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422400" y="1422400"/>
            <a:ext cx="21539200" cy="3073400"/>
          </a:xfrm>
          <a:prstGeom prst="rect">
            <a:avLst/>
          </a:prstGeom>
        </p:spPr>
      </p:pic>
      <p:pic>
        <p:nvPicPr>
          <p:cNvPr id="8" name="Image 6" descr="preencoded.png"/>
          <p:cNvPicPr>
            <a:picLocks noChangeAspect="1"/>
          </p:cNvPicPr>
          <p:nvPr/>
        </p:nvPicPr>
        <p:blipFill>
          <a:blip r:embed="rId10"/>
          <a:srcRect/>
          <a:stretch/>
        </p:blipFill>
        <p:spPr>
          <a:xfrm>
            <a:off x="254001" y="8288564"/>
            <a:ext cx="7823200" cy="5427437"/>
          </a:xfrm>
          <a:prstGeom prst="rect">
            <a:avLst/>
          </a:prstGeom>
        </p:spPr>
      </p:pic>
      <p:pic>
        <p:nvPicPr>
          <p:cNvPr id="9" name="Image 7" descr="preencoded.png"/>
          <p:cNvPicPr>
            <a:picLocks noChangeAspect="1"/>
          </p:cNvPicPr>
          <p:nvPr/>
        </p:nvPicPr>
        <p:blipFill>
          <a:blip r:embed="rId11"/>
          <a:srcRect/>
          <a:stretch/>
        </p:blipFill>
        <p:spPr>
          <a:xfrm>
            <a:off x="16205201" y="8323808"/>
            <a:ext cx="7772399" cy="5392193"/>
          </a:xfrm>
          <a:prstGeom prst="rect">
            <a:avLst/>
          </a:prstGeom>
        </p:spPr>
      </p:pic>
      <p:pic>
        <p:nvPicPr>
          <p:cNvPr id="10" name="Image 8"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2349500" y="5181600"/>
            <a:ext cx="635000" cy="635000"/>
          </a:xfrm>
          <a:prstGeom prst="rect">
            <a:avLst/>
          </a:prstGeom>
        </p:spPr>
      </p:pic>
      <p:pic>
        <p:nvPicPr>
          <p:cNvPr id="11" name="Image 9"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9817100" y="5181600"/>
            <a:ext cx="635000" cy="635000"/>
          </a:xfrm>
          <a:prstGeom prst="rect">
            <a:avLst/>
          </a:prstGeom>
        </p:spPr>
      </p:pic>
      <p:pic>
        <p:nvPicPr>
          <p:cNvPr id="12" name="Image 10"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7348200" y="5181600"/>
            <a:ext cx="635000" cy="635000"/>
          </a:xfrm>
          <a:prstGeom prst="rect">
            <a:avLst/>
          </a:prstGeom>
        </p:spPr>
      </p:pic>
      <p:sp>
        <p:nvSpPr>
          <p:cNvPr id="13" name="Text 0"/>
          <p:cNvSpPr/>
          <p:nvPr/>
        </p:nvSpPr>
        <p:spPr>
          <a:xfrm>
            <a:off x="3352800" y="1422400"/>
            <a:ext cx="3657600" cy="1270000"/>
          </a:xfrm>
          <a:prstGeom prst="rect">
            <a:avLst/>
          </a:prstGeom>
          <a:noFill/>
          <a:ln/>
        </p:spPr>
        <p:txBody>
          <a:bodyPr wrap="square" lIns="0" tIns="0" rIns="0" bIns="0" rtlCol="0" anchor="t"/>
          <a:lstStyle/>
          <a:p>
            <a:pPr algn="l" defTabSz="1219170" hangingPunct="1">
              <a:lnSpc>
                <a:spcPts val="8800"/>
              </a:lnSpc>
              <a:defRPr/>
            </a:pPr>
            <a:r>
              <a:rPr lang="en-US" sz="6400" spc="-200">
                <a:solidFill>
                  <a:srgbClr val="08161F"/>
                </a:solidFill>
                <a:latin typeface="Avenir Heavy" pitchFamily="34" charset="0"/>
                <a:ea typeface="Avenir Heavy" pitchFamily="34" charset="-122"/>
                <a:cs typeface="Avenir Heavy" pitchFamily="34" charset="-120"/>
              </a:rPr>
              <a:t>Screening</a:t>
            </a:r>
            <a:endParaRPr lang="en-US" sz="6400" kern="1200">
              <a:solidFill>
                <a:prstClr val="black"/>
              </a:solidFill>
              <a:latin typeface="Calibri" panose="020F0502020204030204"/>
            </a:endParaRPr>
          </a:p>
        </p:txBody>
      </p:sp>
      <p:sp>
        <p:nvSpPr>
          <p:cNvPr id="14" name="Text 1"/>
          <p:cNvSpPr/>
          <p:nvPr/>
        </p:nvSpPr>
        <p:spPr>
          <a:xfrm>
            <a:off x="1397000" y="3098800"/>
            <a:ext cx="21564600" cy="1397000"/>
          </a:xfrm>
          <a:prstGeom prst="rect">
            <a:avLst/>
          </a:prstGeom>
          <a:noFill/>
          <a:ln/>
        </p:spPr>
        <p:txBody>
          <a:bodyPr wrap="square" lIns="0" tIns="0" rIns="0" bIns="0" rtlCol="0" anchor="t"/>
          <a:lstStyle/>
          <a:p>
            <a:pPr algn="l" defTabSz="1219170" hangingPunct="1">
              <a:lnSpc>
                <a:spcPts val="5504"/>
              </a:lnSpc>
              <a:defRPr/>
            </a:pPr>
            <a:r>
              <a:rPr lang="en-US" sz="4500" spc="-100">
                <a:solidFill>
                  <a:srgbClr val="08161F"/>
                </a:solidFill>
                <a:latin typeface="Avenir Book" pitchFamily="34" charset="0"/>
                <a:ea typeface="Avenir Book" pitchFamily="34" charset="-122"/>
                <a:cs typeface="Avenir Book" pitchFamily="34" charset="-120"/>
              </a:rPr>
              <a:t>Complete a brief questionnaire, followed by a two part, clinically validated hearing screening. It’s completed online in 10-15 minutes using regular earbuds or headphones.​</a:t>
            </a:r>
            <a:endParaRPr lang="en-US" sz="4500" kern="1200">
              <a:solidFill>
                <a:prstClr val="black"/>
              </a:solidFill>
              <a:latin typeface="Calibri" panose="020F0502020204030204"/>
            </a:endParaRPr>
          </a:p>
        </p:txBody>
      </p:sp>
      <p:sp>
        <p:nvSpPr>
          <p:cNvPr id="15" name="Text 2"/>
          <p:cNvSpPr/>
          <p:nvPr/>
        </p:nvSpPr>
        <p:spPr>
          <a:xfrm>
            <a:off x="1866900" y="5181600"/>
            <a:ext cx="381000" cy="635000"/>
          </a:xfrm>
          <a:prstGeom prst="rect">
            <a:avLst/>
          </a:prstGeom>
          <a:noFill/>
          <a:ln/>
        </p:spPr>
        <p:txBody>
          <a:bodyPr wrap="square" lIns="0" tIns="0" rIns="0" bIns="0" rtlCol="0" anchor="t"/>
          <a:lstStyle/>
          <a:p>
            <a:pPr algn="l" defTabSz="1219170" hangingPunct="1">
              <a:lnSpc>
                <a:spcPts val="4400"/>
              </a:lnSpc>
              <a:defRPr/>
            </a:pPr>
            <a:r>
              <a:rPr lang="en-US" sz="3200" spc="-100">
                <a:solidFill>
                  <a:srgbClr val="000000"/>
                </a:solidFill>
                <a:latin typeface="Avenir Heavy" pitchFamily="34" charset="0"/>
                <a:ea typeface="Avenir Heavy" pitchFamily="34" charset="-122"/>
                <a:cs typeface="Avenir Heavy" pitchFamily="34" charset="-120"/>
              </a:rPr>
              <a:t>1.</a:t>
            </a:r>
            <a:endParaRPr lang="en-US" sz="3200" kern="1200">
              <a:solidFill>
                <a:prstClr val="black"/>
              </a:solidFill>
              <a:latin typeface="Calibri" panose="020F0502020204030204"/>
            </a:endParaRPr>
          </a:p>
        </p:txBody>
      </p:sp>
      <p:sp>
        <p:nvSpPr>
          <p:cNvPr id="16" name="Text 3"/>
          <p:cNvSpPr/>
          <p:nvPr/>
        </p:nvSpPr>
        <p:spPr>
          <a:xfrm>
            <a:off x="1866901" y="5969000"/>
            <a:ext cx="2781300" cy="635000"/>
          </a:xfrm>
          <a:prstGeom prst="rect">
            <a:avLst/>
          </a:prstGeom>
          <a:noFill/>
          <a:ln/>
        </p:spPr>
        <p:txBody>
          <a:bodyPr wrap="square" lIns="0" tIns="0" rIns="0" bIns="0" rtlCol="0" anchor="t"/>
          <a:lstStyle/>
          <a:p>
            <a:pPr algn="l" defTabSz="1219170" hangingPunct="1">
              <a:lnSpc>
                <a:spcPts val="4400"/>
              </a:lnSpc>
              <a:defRPr/>
            </a:pPr>
            <a:r>
              <a:rPr lang="en-US" sz="3200" spc="-100">
                <a:solidFill>
                  <a:srgbClr val="000000"/>
                </a:solidFill>
                <a:latin typeface="Avenir Heavy" pitchFamily="34" charset="0"/>
                <a:ea typeface="Avenir Heavy" pitchFamily="34" charset="-122"/>
                <a:cs typeface="Avenir Heavy" pitchFamily="34" charset="-120"/>
              </a:rPr>
              <a:t>Questionnaires</a:t>
            </a:r>
            <a:endParaRPr lang="en-US" sz="3200" kern="1200">
              <a:solidFill>
                <a:prstClr val="black"/>
              </a:solidFill>
              <a:latin typeface="Calibri" panose="020F0502020204030204"/>
            </a:endParaRPr>
          </a:p>
        </p:txBody>
      </p:sp>
      <p:sp>
        <p:nvSpPr>
          <p:cNvPr id="17" name="Text 4"/>
          <p:cNvSpPr/>
          <p:nvPr/>
        </p:nvSpPr>
        <p:spPr>
          <a:xfrm>
            <a:off x="1866900" y="6756401"/>
            <a:ext cx="5689600" cy="1485900"/>
          </a:xfrm>
          <a:prstGeom prst="rect">
            <a:avLst/>
          </a:prstGeom>
          <a:noFill/>
          <a:ln/>
        </p:spPr>
        <p:txBody>
          <a:bodyPr wrap="square" lIns="0" tIns="0" rIns="0" bIns="0" rtlCol="0" anchor="t"/>
          <a:lstStyle/>
          <a:p>
            <a:pPr algn="l" defTabSz="1219170" hangingPunct="1">
              <a:lnSpc>
                <a:spcPts val="3400"/>
              </a:lnSpc>
              <a:defRPr/>
            </a:pPr>
            <a:r>
              <a:rPr lang="en-US" sz="2500" spc="-100">
                <a:solidFill>
                  <a:srgbClr val="000000"/>
                </a:solidFill>
                <a:latin typeface="Avenir Book" pitchFamily="34" charset="0"/>
                <a:ea typeface="Avenir Book" pitchFamily="34" charset="-122"/>
                <a:cs typeface="Avenir Book" pitchFamily="34" charset="-120"/>
              </a:rPr>
              <a:t>A short series of important questions regarding your hearing history as it relates to your health and wellbeing.</a:t>
            </a:r>
            <a:endParaRPr lang="en-US" sz="2500" kern="1200">
              <a:solidFill>
                <a:prstClr val="black"/>
              </a:solidFill>
              <a:latin typeface="Calibri" panose="020F0502020204030204"/>
            </a:endParaRPr>
          </a:p>
        </p:txBody>
      </p:sp>
      <p:sp>
        <p:nvSpPr>
          <p:cNvPr id="18" name="Text 5"/>
          <p:cNvSpPr/>
          <p:nvPr/>
        </p:nvSpPr>
        <p:spPr>
          <a:xfrm>
            <a:off x="9334500" y="5181600"/>
            <a:ext cx="381000" cy="635000"/>
          </a:xfrm>
          <a:prstGeom prst="rect">
            <a:avLst/>
          </a:prstGeom>
          <a:noFill/>
          <a:ln/>
        </p:spPr>
        <p:txBody>
          <a:bodyPr wrap="square" lIns="0" tIns="0" rIns="0" bIns="0" rtlCol="0" anchor="t"/>
          <a:lstStyle/>
          <a:p>
            <a:pPr algn="l" defTabSz="1219170" hangingPunct="1">
              <a:lnSpc>
                <a:spcPts val="4400"/>
              </a:lnSpc>
              <a:defRPr/>
            </a:pPr>
            <a:r>
              <a:rPr lang="en-US" sz="3200" spc="-100">
                <a:solidFill>
                  <a:srgbClr val="000000"/>
                </a:solidFill>
                <a:latin typeface="Avenir Heavy" pitchFamily="34" charset="0"/>
                <a:ea typeface="Avenir Heavy" pitchFamily="34" charset="-122"/>
                <a:cs typeface="Avenir Heavy" pitchFamily="34" charset="-120"/>
              </a:rPr>
              <a:t>2.</a:t>
            </a:r>
            <a:endParaRPr lang="en-US" sz="3200" kern="1200">
              <a:solidFill>
                <a:prstClr val="black"/>
              </a:solidFill>
              <a:latin typeface="Calibri" panose="020F0502020204030204"/>
            </a:endParaRPr>
          </a:p>
        </p:txBody>
      </p:sp>
      <p:sp>
        <p:nvSpPr>
          <p:cNvPr id="19" name="Text 6"/>
          <p:cNvSpPr/>
          <p:nvPr/>
        </p:nvSpPr>
        <p:spPr>
          <a:xfrm>
            <a:off x="9334500" y="5969000"/>
            <a:ext cx="4445000" cy="635000"/>
          </a:xfrm>
          <a:prstGeom prst="rect">
            <a:avLst/>
          </a:prstGeom>
          <a:noFill/>
          <a:ln/>
        </p:spPr>
        <p:txBody>
          <a:bodyPr wrap="square" lIns="0" tIns="0" rIns="0" bIns="0" rtlCol="0" anchor="t"/>
          <a:lstStyle/>
          <a:p>
            <a:pPr algn="l" defTabSz="1219170" hangingPunct="1">
              <a:lnSpc>
                <a:spcPts val="4400"/>
              </a:lnSpc>
              <a:defRPr/>
            </a:pPr>
            <a:r>
              <a:rPr lang="en-US" sz="3200" spc="-100">
                <a:solidFill>
                  <a:srgbClr val="000000"/>
                </a:solidFill>
                <a:latin typeface="Avenir Heavy" pitchFamily="34" charset="0"/>
                <a:ea typeface="Avenir Heavy" pitchFamily="34" charset="-122"/>
                <a:cs typeface="Avenir Heavy" pitchFamily="34" charset="-120"/>
              </a:rPr>
              <a:t>Digits-In-Noise Screener</a:t>
            </a:r>
            <a:endParaRPr lang="en-US" sz="3200" kern="1200">
              <a:solidFill>
                <a:prstClr val="black"/>
              </a:solidFill>
              <a:latin typeface="Calibri" panose="020F0502020204030204"/>
            </a:endParaRPr>
          </a:p>
        </p:txBody>
      </p:sp>
      <p:sp>
        <p:nvSpPr>
          <p:cNvPr id="20" name="Text 7"/>
          <p:cNvSpPr/>
          <p:nvPr/>
        </p:nvSpPr>
        <p:spPr>
          <a:xfrm>
            <a:off x="9334500" y="6756400"/>
            <a:ext cx="5689600" cy="990600"/>
          </a:xfrm>
          <a:prstGeom prst="rect">
            <a:avLst/>
          </a:prstGeom>
          <a:noFill/>
          <a:ln/>
        </p:spPr>
        <p:txBody>
          <a:bodyPr wrap="square" lIns="0" tIns="0" rIns="0" bIns="0" rtlCol="0" anchor="t"/>
          <a:lstStyle/>
          <a:p>
            <a:pPr algn="l" defTabSz="1219170" hangingPunct="1">
              <a:lnSpc>
                <a:spcPts val="3400"/>
              </a:lnSpc>
              <a:defRPr/>
            </a:pPr>
            <a:r>
              <a:rPr lang="en-US" sz="2500" spc="-100">
                <a:solidFill>
                  <a:srgbClr val="000000"/>
                </a:solidFill>
                <a:latin typeface="Avenir Book" pitchFamily="34" charset="0"/>
                <a:ea typeface="Avenir Book" pitchFamily="34" charset="-122"/>
                <a:cs typeface="Avenir Book" pitchFamily="34" charset="-120"/>
              </a:rPr>
              <a:t>Assess how well you hear digits in the presence of background noise.</a:t>
            </a:r>
            <a:endParaRPr lang="en-US" sz="2500" kern="1200">
              <a:solidFill>
                <a:prstClr val="black"/>
              </a:solidFill>
              <a:latin typeface="Calibri" panose="020F0502020204030204"/>
            </a:endParaRPr>
          </a:p>
        </p:txBody>
      </p:sp>
      <p:sp>
        <p:nvSpPr>
          <p:cNvPr id="21" name="Text 8"/>
          <p:cNvSpPr/>
          <p:nvPr/>
        </p:nvSpPr>
        <p:spPr>
          <a:xfrm>
            <a:off x="16865600" y="5181600"/>
            <a:ext cx="381000" cy="635000"/>
          </a:xfrm>
          <a:prstGeom prst="rect">
            <a:avLst/>
          </a:prstGeom>
          <a:noFill/>
          <a:ln/>
        </p:spPr>
        <p:txBody>
          <a:bodyPr wrap="square" lIns="0" tIns="0" rIns="0" bIns="0" rtlCol="0" anchor="t"/>
          <a:lstStyle/>
          <a:p>
            <a:pPr algn="l" defTabSz="1219170" hangingPunct="1">
              <a:lnSpc>
                <a:spcPts val="4400"/>
              </a:lnSpc>
              <a:defRPr/>
            </a:pPr>
            <a:r>
              <a:rPr lang="en-US" sz="3200" spc="-100">
                <a:solidFill>
                  <a:srgbClr val="000000"/>
                </a:solidFill>
                <a:latin typeface="Avenir Heavy" pitchFamily="34" charset="0"/>
                <a:ea typeface="Avenir Heavy" pitchFamily="34" charset="-122"/>
                <a:cs typeface="Avenir Heavy" pitchFamily="34" charset="-120"/>
              </a:rPr>
              <a:t>3.</a:t>
            </a:r>
            <a:endParaRPr lang="en-US" sz="3200" kern="1200">
              <a:solidFill>
                <a:prstClr val="black"/>
              </a:solidFill>
              <a:latin typeface="Calibri" panose="020F0502020204030204"/>
            </a:endParaRPr>
          </a:p>
        </p:txBody>
      </p:sp>
      <p:sp>
        <p:nvSpPr>
          <p:cNvPr id="22" name="Text 9"/>
          <p:cNvSpPr/>
          <p:nvPr/>
        </p:nvSpPr>
        <p:spPr>
          <a:xfrm>
            <a:off x="16865601" y="5969000"/>
            <a:ext cx="3568700" cy="635000"/>
          </a:xfrm>
          <a:prstGeom prst="rect">
            <a:avLst/>
          </a:prstGeom>
          <a:noFill/>
          <a:ln/>
        </p:spPr>
        <p:txBody>
          <a:bodyPr wrap="square" lIns="0" tIns="0" rIns="0" bIns="0" rtlCol="0" anchor="t"/>
          <a:lstStyle/>
          <a:p>
            <a:pPr algn="l" defTabSz="1219170" hangingPunct="1">
              <a:lnSpc>
                <a:spcPts val="4400"/>
              </a:lnSpc>
              <a:defRPr/>
            </a:pPr>
            <a:r>
              <a:rPr lang="en-US" sz="3200" spc="-100">
                <a:solidFill>
                  <a:srgbClr val="000000"/>
                </a:solidFill>
                <a:latin typeface="Avenir Heavy" pitchFamily="34" charset="0"/>
                <a:ea typeface="Avenir Heavy" pitchFamily="34" charset="-122"/>
                <a:cs typeface="Avenir Heavy" pitchFamily="34" charset="-120"/>
              </a:rPr>
              <a:t>Pure Tone Screener</a:t>
            </a:r>
            <a:endParaRPr lang="en-US" sz="3200" kern="1200">
              <a:solidFill>
                <a:prstClr val="black"/>
              </a:solidFill>
              <a:latin typeface="Calibri" panose="020F0502020204030204"/>
            </a:endParaRPr>
          </a:p>
        </p:txBody>
      </p:sp>
      <p:sp>
        <p:nvSpPr>
          <p:cNvPr id="23" name="Text 10"/>
          <p:cNvSpPr/>
          <p:nvPr/>
        </p:nvSpPr>
        <p:spPr>
          <a:xfrm>
            <a:off x="16865600" y="6756401"/>
            <a:ext cx="5689600" cy="1485900"/>
          </a:xfrm>
          <a:prstGeom prst="rect">
            <a:avLst/>
          </a:prstGeom>
          <a:noFill/>
          <a:ln/>
        </p:spPr>
        <p:txBody>
          <a:bodyPr wrap="square" lIns="0" tIns="0" rIns="0" bIns="0" rtlCol="0" anchor="t"/>
          <a:lstStyle/>
          <a:p>
            <a:pPr algn="l" defTabSz="1219170" hangingPunct="1">
              <a:lnSpc>
                <a:spcPts val="3400"/>
              </a:lnSpc>
              <a:defRPr/>
            </a:pPr>
            <a:r>
              <a:rPr lang="en-US" sz="2500" spc="-100">
                <a:solidFill>
                  <a:srgbClr val="000000"/>
                </a:solidFill>
                <a:latin typeface="Avenir Book" pitchFamily="34" charset="0"/>
                <a:ea typeface="Avenir Book" pitchFamily="34" charset="-122"/>
                <a:cs typeface="Avenir Book" pitchFamily="34" charset="-120"/>
              </a:rPr>
              <a:t>Assess your threshold of hearing, determining the softest point at which you hear different pitches.</a:t>
            </a:r>
            <a:endParaRPr lang="en-US" sz="2500" kern="1200">
              <a:solidFill>
                <a:prstClr val="black"/>
              </a:solidFill>
              <a:latin typeface="Calibri" panose="020F0502020204030204"/>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1EFE6"/>
        </a:solidFill>
        <a:effectLst/>
      </p:bgPr>
    </p:bg>
    <p:spTree>
      <p:nvGrpSpPr>
        <p:cNvPr id="1" name=""/>
        <p:cNvGrpSpPr/>
        <p:nvPr/>
      </p:nvGrpSpPr>
      <p:grpSpPr>
        <a:xfrm>
          <a:off x="0" y="0"/>
          <a:ext cx="0" cy="0"/>
          <a:chOff x="0" y="0"/>
          <a:chExt cx="0" cy="0"/>
        </a:xfrm>
      </p:grpSpPr>
      <p:pic>
        <p:nvPicPr>
          <p:cNvPr id="3" name="Image 1"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711200"/>
            <a:ext cx="24384000" cy="711200"/>
          </a:xfrm>
          <a:prstGeom prst="rect">
            <a:avLst/>
          </a:prstGeom>
        </p:spPr>
      </p:pic>
      <p:pic>
        <p:nvPicPr>
          <p:cNvPr id="8" name="Picture 7" descr="A picture containing person, indoor, headdress, helmet&#10;&#10;Description automatically generated">
            <a:extLst>
              <a:ext uri="{FF2B5EF4-FFF2-40B4-BE49-F238E27FC236}">
                <a16:creationId xmlns:a16="http://schemas.microsoft.com/office/drawing/2014/main" id="{BAD95F33-C48A-3F24-947D-3FACFB2DC599}"/>
              </a:ext>
            </a:extLst>
          </p:cNvPr>
          <p:cNvPicPr>
            <a:picLocks noChangeAspect="1"/>
          </p:cNvPicPr>
          <p:nvPr/>
        </p:nvPicPr>
        <p:blipFill>
          <a:blip r:embed="rId5"/>
          <a:stretch>
            <a:fillRect/>
          </a:stretch>
        </p:blipFill>
        <p:spPr>
          <a:xfrm>
            <a:off x="3764037" y="-13353142"/>
            <a:ext cx="16238444" cy="9100665"/>
          </a:xfrm>
          <a:prstGeom prst="rect">
            <a:avLst/>
          </a:prstGeom>
        </p:spPr>
      </p:pic>
      <p:pic>
        <p:nvPicPr>
          <p:cNvPr id="10" name="Picture 9" descr="A picture containing person&#10;&#10;Description automatically generated">
            <a:extLst>
              <a:ext uri="{FF2B5EF4-FFF2-40B4-BE49-F238E27FC236}">
                <a16:creationId xmlns:a16="http://schemas.microsoft.com/office/drawing/2014/main" id="{1D1FDB75-816C-0802-EF43-6C4975BEB5DA}"/>
              </a:ext>
            </a:extLst>
          </p:cNvPr>
          <p:cNvPicPr>
            <a:picLocks noChangeAspect="1"/>
          </p:cNvPicPr>
          <p:nvPr/>
        </p:nvPicPr>
        <p:blipFill>
          <a:blip r:embed="rId6"/>
          <a:stretch>
            <a:fillRect/>
          </a:stretch>
        </p:blipFill>
        <p:spPr>
          <a:xfrm>
            <a:off x="-18117454" y="-12535564"/>
            <a:ext cx="19196051" cy="10758225"/>
          </a:xfrm>
          <a:prstGeom prst="rect">
            <a:avLst/>
          </a:prstGeom>
        </p:spPr>
      </p:pic>
      <p:pic>
        <p:nvPicPr>
          <p:cNvPr id="16" name="Picture 15" descr="A picture containing ground, outdoor, person&#10;&#10;Description automatically generated">
            <a:extLst>
              <a:ext uri="{FF2B5EF4-FFF2-40B4-BE49-F238E27FC236}">
                <a16:creationId xmlns:a16="http://schemas.microsoft.com/office/drawing/2014/main" id="{6D91981F-000A-2E77-6ECD-88AD18CFD3ED}"/>
              </a:ext>
            </a:extLst>
          </p:cNvPr>
          <p:cNvPicPr>
            <a:picLocks noChangeAspect="1"/>
          </p:cNvPicPr>
          <p:nvPr/>
        </p:nvPicPr>
        <p:blipFill>
          <a:blip r:embed="rId7"/>
          <a:stretch>
            <a:fillRect/>
          </a:stretch>
        </p:blipFill>
        <p:spPr>
          <a:xfrm>
            <a:off x="-12591470" y="16663771"/>
            <a:ext cx="21620843" cy="32431264"/>
          </a:xfrm>
          <a:prstGeom prst="rect">
            <a:avLst/>
          </a:prstGeom>
        </p:spPr>
      </p:pic>
      <p:sp>
        <p:nvSpPr>
          <p:cNvPr id="11" name="TextBox 10">
            <a:extLst>
              <a:ext uri="{FF2B5EF4-FFF2-40B4-BE49-F238E27FC236}">
                <a16:creationId xmlns:a16="http://schemas.microsoft.com/office/drawing/2014/main" id="{63B35DD4-CC0D-2AC3-0E06-D2EE1B0BEA7C}"/>
              </a:ext>
            </a:extLst>
          </p:cNvPr>
          <p:cNvSpPr txBox="1"/>
          <p:nvPr/>
        </p:nvSpPr>
        <p:spPr>
          <a:xfrm>
            <a:off x="12039601" y="4010955"/>
            <a:ext cx="11379199" cy="10166629"/>
          </a:xfrm>
          <a:prstGeom prst="rect">
            <a:avLst/>
          </a:prstGeom>
          <a:noFill/>
        </p:spPr>
        <p:txBody>
          <a:bodyPr wrap="square" rtlCol="0">
            <a:spAutoFit/>
          </a:bodyPr>
          <a:lstStyle/>
          <a:p>
            <a:pPr algn="l" defTabSz="1219170" hangingPunct="1">
              <a:defRPr/>
            </a:pPr>
            <a:endParaRPr lang="en-US" sz="3733" kern="1200">
              <a:solidFill>
                <a:srgbClr val="3F3F3F"/>
              </a:solidFill>
              <a:highlight>
                <a:srgbClr val="FFFF00"/>
              </a:highlight>
              <a:latin typeface="Helvetica" pitchFamily="2" charset="0"/>
            </a:endParaRPr>
          </a:p>
          <a:p>
            <a:pPr algn="l" defTabSz="1219170" hangingPunct="1">
              <a:spcAft>
                <a:spcPts val="1600"/>
              </a:spcAft>
              <a:defRPr/>
            </a:pPr>
            <a:r>
              <a:rPr lang="en-US" sz="3733" b="1" kern="1200">
                <a:solidFill>
                  <a:prstClr val="black"/>
                </a:solidFill>
                <a:latin typeface="Avenir Book" panose="02000503020000020003" pitchFamily="2" charset="0"/>
              </a:rPr>
              <a:t>All of our Audiologists have:</a:t>
            </a:r>
          </a:p>
          <a:p>
            <a:pPr marL="999042" lvl="1" indent="-537620" algn="l" defTabSz="1219170" hangingPunct="1">
              <a:spcAft>
                <a:spcPts val="1600"/>
              </a:spcAft>
              <a:buFont typeface="Wingdings" pitchFamily="2" charset="2"/>
              <a:buChar char="ü"/>
              <a:defRPr/>
            </a:pPr>
            <a:r>
              <a:rPr lang="en-US" sz="3200" kern="1200">
                <a:solidFill>
                  <a:prstClr val="black"/>
                </a:solidFill>
                <a:latin typeface="Avenir Book" panose="02000503020000020003" pitchFamily="2" charset="0"/>
              </a:rPr>
              <a:t>their </a:t>
            </a:r>
            <a:r>
              <a:rPr lang="en-US" sz="3200" kern="1200" err="1">
                <a:solidFill>
                  <a:prstClr val="black"/>
                </a:solidFill>
                <a:latin typeface="Avenir Book" panose="02000503020000020003" pitchFamily="2" charset="0"/>
              </a:rPr>
              <a:t>AuD</a:t>
            </a:r>
            <a:r>
              <a:rPr lang="en-US" sz="3200" kern="1200">
                <a:solidFill>
                  <a:prstClr val="black"/>
                </a:solidFill>
                <a:latin typeface="Avenir Book" panose="02000503020000020003" pitchFamily="2" charset="0"/>
              </a:rPr>
              <a:t> (doctor of Audiology)</a:t>
            </a:r>
          </a:p>
          <a:p>
            <a:pPr marL="999042" lvl="1" indent="-537620" algn="l" defTabSz="1219170" hangingPunct="1">
              <a:spcAft>
                <a:spcPts val="1600"/>
              </a:spcAft>
              <a:buFont typeface="Wingdings" pitchFamily="2" charset="2"/>
              <a:buChar char="ü"/>
              <a:defRPr/>
            </a:pPr>
            <a:r>
              <a:rPr lang="en-US" sz="3200" kern="1200">
                <a:solidFill>
                  <a:prstClr val="black"/>
                </a:solidFill>
                <a:latin typeface="Avenir Book" panose="02000503020000020003" pitchFamily="2" charset="0"/>
              </a:rPr>
              <a:t>a valid state audiology license in good standing</a:t>
            </a:r>
          </a:p>
          <a:p>
            <a:pPr marL="999042" lvl="1" indent="-537620" algn="l" defTabSz="1219170" hangingPunct="1">
              <a:spcAft>
                <a:spcPts val="1600"/>
              </a:spcAft>
              <a:buFont typeface="Wingdings" pitchFamily="2" charset="2"/>
              <a:buChar char="ü"/>
              <a:defRPr/>
            </a:pPr>
            <a:r>
              <a:rPr lang="en-US" sz="3200" kern="1200">
                <a:solidFill>
                  <a:prstClr val="black"/>
                </a:solidFill>
                <a:latin typeface="Avenir Book" panose="02000503020000020003" pitchFamily="2" charset="0"/>
              </a:rPr>
              <a:t>a National Provider Identifier (NPI). </a:t>
            </a:r>
          </a:p>
          <a:p>
            <a:pPr algn="l" defTabSz="1219170" hangingPunct="1">
              <a:spcBef>
                <a:spcPts val="2400"/>
              </a:spcBef>
              <a:spcAft>
                <a:spcPts val="1600"/>
              </a:spcAft>
              <a:defRPr/>
            </a:pPr>
            <a:r>
              <a:rPr lang="en-US" sz="3733" b="1" kern="1200">
                <a:solidFill>
                  <a:prstClr val="black"/>
                </a:solidFill>
                <a:latin typeface="Avenir Book" panose="02000503020000020003" pitchFamily="2" charset="0"/>
              </a:rPr>
              <a:t>Consultation includes: </a:t>
            </a:r>
          </a:p>
          <a:p>
            <a:pPr marL="999042" lvl="1" indent="-461422" algn="l" defTabSz="1219170" hangingPunct="1">
              <a:spcAft>
                <a:spcPts val="1600"/>
              </a:spcAft>
              <a:buFont typeface="Wingdings" pitchFamily="2" charset="2"/>
              <a:buChar char="ü"/>
              <a:defRPr/>
            </a:pPr>
            <a:r>
              <a:rPr lang="en-US" sz="3200" kern="1200">
                <a:solidFill>
                  <a:prstClr val="black"/>
                </a:solidFill>
                <a:latin typeface="Avenir Book" panose="02000503020000020003" pitchFamily="2" charset="0"/>
              </a:rPr>
              <a:t>Review of screening results &amp; meaning</a:t>
            </a:r>
          </a:p>
          <a:p>
            <a:pPr marL="999042" lvl="1" indent="-461422" algn="l" defTabSz="1219170" hangingPunct="1">
              <a:spcAft>
                <a:spcPts val="1600"/>
              </a:spcAft>
              <a:buFont typeface="Wingdings" pitchFamily="2" charset="2"/>
              <a:buChar char="ü"/>
              <a:defRPr/>
            </a:pPr>
            <a:r>
              <a:rPr lang="en-US" sz="3200" kern="1200">
                <a:solidFill>
                  <a:prstClr val="black"/>
                </a:solidFill>
                <a:latin typeface="Avenir Book" panose="02000503020000020003" pitchFamily="2" charset="0"/>
              </a:rPr>
              <a:t>Ways to conserve and protect hearing</a:t>
            </a:r>
          </a:p>
          <a:p>
            <a:pPr marL="999042" lvl="1" indent="-461422" algn="l" defTabSz="1219170" hangingPunct="1">
              <a:spcAft>
                <a:spcPts val="1600"/>
              </a:spcAft>
              <a:buFont typeface="Wingdings" pitchFamily="2" charset="2"/>
              <a:buChar char="ü"/>
              <a:defRPr/>
            </a:pPr>
            <a:r>
              <a:rPr lang="en-US" sz="3200" kern="1200">
                <a:solidFill>
                  <a:prstClr val="black"/>
                </a:solidFill>
                <a:latin typeface="Avenir Book" panose="02000503020000020003" pitchFamily="2" charset="0"/>
              </a:rPr>
              <a:t>Suggestions for improving work calls, managing their Tinnitus or APD</a:t>
            </a:r>
          </a:p>
          <a:p>
            <a:pPr marL="999042" lvl="1" indent="-461422" algn="l" defTabSz="1219170" hangingPunct="1">
              <a:spcAft>
                <a:spcPts val="1600"/>
              </a:spcAft>
              <a:buFont typeface="Wingdings" pitchFamily="2" charset="2"/>
              <a:buChar char="ü"/>
              <a:defRPr/>
            </a:pPr>
            <a:r>
              <a:rPr lang="en-US" sz="3200" kern="1200">
                <a:solidFill>
                  <a:prstClr val="black"/>
                </a:solidFill>
                <a:latin typeface="Avenir Book" panose="02000503020000020003" pitchFamily="2" charset="0"/>
              </a:rPr>
              <a:t>Help adapting any existing devices (like </a:t>
            </a:r>
            <a:r>
              <a:rPr lang="en-US" sz="3200" kern="1200" err="1">
                <a:solidFill>
                  <a:prstClr val="black"/>
                </a:solidFill>
                <a:latin typeface="Avenir Book" panose="02000503020000020003" pitchFamily="2" charset="0"/>
              </a:rPr>
              <a:t>airpods</a:t>
            </a:r>
            <a:r>
              <a:rPr lang="en-US" sz="3200" kern="1200">
                <a:solidFill>
                  <a:prstClr val="black"/>
                </a:solidFill>
                <a:latin typeface="Avenir Book" panose="02000503020000020003" pitchFamily="2" charset="0"/>
              </a:rPr>
              <a:t>) to their unique needs, or selecting a new device </a:t>
            </a:r>
          </a:p>
          <a:p>
            <a:pPr marL="999042" lvl="1" indent="-461422" algn="l" defTabSz="1219170" hangingPunct="1">
              <a:spcAft>
                <a:spcPts val="1600"/>
              </a:spcAft>
              <a:buFont typeface="Wingdings" pitchFamily="2" charset="2"/>
              <a:buChar char="ü"/>
              <a:defRPr/>
            </a:pPr>
            <a:r>
              <a:rPr lang="en-US" sz="3200" kern="1200">
                <a:solidFill>
                  <a:prstClr val="black"/>
                </a:solidFill>
                <a:latin typeface="Avenir Book" panose="02000503020000020003" pitchFamily="2" charset="0"/>
              </a:rPr>
              <a:t>Assistance navigating the medical benefit and finding a specialist </a:t>
            </a:r>
            <a:endParaRPr lang="en-US" sz="3733" kern="1200">
              <a:solidFill>
                <a:srgbClr val="000000"/>
              </a:solidFill>
              <a:latin typeface="Avenir Book" panose="02000503020000020003" pitchFamily="2" charset="0"/>
            </a:endParaRPr>
          </a:p>
          <a:p>
            <a:pPr algn="l" defTabSz="1219170" hangingPunct="1">
              <a:defRPr/>
            </a:pPr>
            <a:endParaRPr lang="en-US" sz="3733" b="1" kern="1200">
              <a:solidFill>
                <a:srgbClr val="3F3F3F"/>
              </a:solidFill>
              <a:latin typeface="Helvetica" pitchFamily="2" charset="0"/>
            </a:endParaRPr>
          </a:p>
        </p:txBody>
      </p:sp>
      <p:pic>
        <p:nvPicPr>
          <p:cNvPr id="12" name="Picture 11" descr="A computer with a blank screen&#10;&#10;Description automatically generated with low confidence">
            <a:extLst>
              <a:ext uri="{FF2B5EF4-FFF2-40B4-BE49-F238E27FC236}">
                <a16:creationId xmlns:a16="http://schemas.microsoft.com/office/drawing/2014/main" id="{EFEBE4AB-43DC-90B0-3DBB-03CBD3C8EFFA}"/>
              </a:ext>
            </a:extLst>
          </p:cNvPr>
          <p:cNvPicPr>
            <a:picLocks noChangeAspect="1"/>
          </p:cNvPicPr>
          <p:nvPr/>
        </p:nvPicPr>
        <p:blipFill rotWithShape="1">
          <a:blip r:embed="rId8"/>
          <a:srcRect l="32731" t="4185" r="57104" b="81037"/>
          <a:stretch/>
        </p:blipFill>
        <p:spPr>
          <a:xfrm>
            <a:off x="1793383" y="1060318"/>
            <a:ext cx="1062893" cy="1031631"/>
          </a:xfrm>
          <a:prstGeom prst="ellipse">
            <a:avLst/>
          </a:prstGeom>
        </p:spPr>
      </p:pic>
      <p:pic>
        <p:nvPicPr>
          <p:cNvPr id="13" name="Image 0" descr="preencoded.png">
            <a:extLst>
              <a:ext uri="{FF2B5EF4-FFF2-40B4-BE49-F238E27FC236}">
                <a16:creationId xmlns:a16="http://schemas.microsoft.com/office/drawing/2014/main" id="{3FD59A9A-DB71-F18A-97E2-FACD0AEDD1B0}"/>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0" y="711200"/>
            <a:ext cx="24384000" cy="711200"/>
          </a:xfrm>
          <a:prstGeom prst="rect">
            <a:avLst/>
          </a:prstGeom>
        </p:spPr>
      </p:pic>
      <p:sp>
        <p:nvSpPr>
          <p:cNvPr id="14" name="Text 0">
            <a:extLst>
              <a:ext uri="{FF2B5EF4-FFF2-40B4-BE49-F238E27FC236}">
                <a16:creationId xmlns:a16="http://schemas.microsoft.com/office/drawing/2014/main" id="{EBC7652A-7B43-F521-E3DC-D75F424F2BCA}"/>
              </a:ext>
            </a:extLst>
          </p:cNvPr>
          <p:cNvSpPr/>
          <p:nvPr/>
        </p:nvSpPr>
        <p:spPr>
          <a:xfrm>
            <a:off x="2103409" y="1035112"/>
            <a:ext cx="722388" cy="1143000"/>
          </a:xfrm>
          <a:prstGeom prst="rect">
            <a:avLst/>
          </a:prstGeom>
          <a:noFill/>
          <a:ln/>
        </p:spPr>
        <p:txBody>
          <a:bodyPr wrap="square" lIns="0" tIns="0" rIns="0" bIns="0" rtlCol="0" anchor="t"/>
          <a:lstStyle/>
          <a:p>
            <a:pPr algn="l" defTabSz="1219170" hangingPunct="1">
              <a:lnSpc>
                <a:spcPts val="9000"/>
              </a:lnSpc>
              <a:defRPr/>
            </a:pPr>
            <a:r>
              <a:rPr lang="en-US" sz="6400" spc="-200">
                <a:solidFill>
                  <a:srgbClr val="08161F"/>
                </a:solidFill>
                <a:latin typeface="Avenir Medium"/>
                <a:ea typeface="Avenir Book"/>
              </a:rPr>
              <a:t>2</a:t>
            </a:r>
            <a:endParaRPr lang="en-US" sz="6400" kern="1200">
              <a:solidFill>
                <a:srgbClr val="FF0000"/>
              </a:solidFill>
              <a:latin typeface="Avenir Medium"/>
              <a:ea typeface="Avenir Book"/>
            </a:endParaRPr>
          </a:p>
        </p:txBody>
      </p:sp>
      <p:sp>
        <p:nvSpPr>
          <p:cNvPr id="15" name="Text 0">
            <a:extLst>
              <a:ext uri="{FF2B5EF4-FFF2-40B4-BE49-F238E27FC236}">
                <a16:creationId xmlns:a16="http://schemas.microsoft.com/office/drawing/2014/main" id="{B9644FCC-6331-BDF0-A47F-D5DA566DA03D}"/>
              </a:ext>
            </a:extLst>
          </p:cNvPr>
          <p:cNvSpPr/>
          <p:nvPr/>
        </p:nvSpPr>
        <p:spPr>
          <a:xfrm>
            <a:off x="3166302" y="1093107"/>
            <a:ext cx="11413836" cy="1143000"/>
          </a:xfrm>
          <a:prstGeom prst="rect">
            <a:avLst/>
          </a:prstGeom>
          <a:noFill/>
          <a:ln/>
        </p:spPr>
        <p:txBody>
          <a:bodyPr wrap="square" lIns="0" tIns="0" rIns="0" bIns="0" rtlCol="0" anchor="t"/>
          <a:lstStyle/>
          <a:p>
            <a:pPr algn="l" defTabSz="1219170" hangingPunct="1">
              <a:lnSpc>
                <a:spcPts val="9000"/>
              </a:lnSpc>
              <a:defRPr/>
            </a:pPr>
            <a:r>
              <a:rPr lang="en-US" sz="7200" spc="-200" dirty="0">
                <a:solidFill>
                  <a:srgbClr val="08161F"/>
                </a:solidFill>
                <a:latin typeface="Avenir Medium"/>
                <a:ea typeface="Avenir Book"/>
              </a:rPr>
              <a:t>Consultation</a:t>
            </a:r>
            <a:endParaRPr lang="en-US" sz="7200" kern="1200" dirty="0">
              <a:solidFill>
                <a:srgbClr val="FF0000"/>
              </a:solidFill>
              <a:latin typeface="Avenir Medium"/>
              <a:ea typeface="Avenir Book"/>
            </a:endParaRPr>
          </a:p>
        </p:txBody>
      </p:sp>
      <p:sp>
        <p:nvSpPr>
          <p:cNvPr id="17" name="Employee journey:  1. Go through a clinically validated online hearing screening. Includes CEDRA questionnaire and 2 hearing screeners.…">
            <a:extLst>
              <a:ext uri="{FF2B5EF4-FFF2-40B4-BE49-F238E27FC236}">
                <a16:creationId xmlns:a16="http://schemas.microsoft.com/office/drawing/2014/main" id="{92FD4ABB-9550-06B0-E941-89B9D47C643B}"/>
              </a:ext>
            </a:extLst>
          </p:cNvPr>
          <p:cNvSpPr txBox="1"/>
          <p:nvPr/>
        </p:nvSpPr>
        <p:spPr>
          <a:xfrm>
            <a:off x="1793384" y="2535662"/>
            <a:ext cx="21431337" cy="159949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67733" tIns="67733" rIns="67733" bIns="67733" anchor="ctr">
            <a:spAutoFit/>
          </a:bodyPr>
          <a:lstStyle/>
          <a:p>
            <a:pPr algn="l" defTabSz="1219170" hangingPunct="1">
              <a:lnSpc>
                <a:spcPts val="5800"/>
              </a:lnSpc>
              <a:defRPr/>
            </a:pPr>
            <a:r>
              <a:rPr lang="en-US" sz="4267" b="1" kern="1200">
                <a:solidFill>
                  <a:srgbClr val="000000"/>
                </a:solidFill>
                <a:latin typeface="Avenir Book" panose="02000503020000020003" pitchFamily="2" charset="0"/>
              </a:rPr>
              <a:t>Online consultation with an audiologist who will review screening results, </a:t>
            </a:r>
            <a:br>
              <a:rPr lang="en-US" sz="4267" b="1" kern="1200">
                <a:solidFill>
                  <a:srgbClr val="000000"/>
                </a:solidFill>
                <a:latin typeface="Avenir Book" panose="02000503020000020003" pitchFamily="2" charset="0"/>
              </a:rPr>
            </a:br>
            <a:r>
              <a:rPr lang="en-US" sz="4267" b="1" kern="1200">
                <a:solidFill>
                  <a:srgbClr val="000000"/>
                </a:solidFill>
                <a:latin typeface="Avenir Book" panose="02000503020000020003" pitchFamily="2" charset="0"/>
              </a:rPr>
              <a:t>understand the members unique needs, and provide education and guidance. </a:t>
            </a:r>
          </a:p>
        </p:txBody>
      </p:sp>
      <p:grpSp>
        <p:nvGrpSpPr>
          <p:cNvPr id="18" name="Group 17">
            <a:extLst>
              <a:ext uri="{FF2B5EF4-FFF2-40B4-BE49-F238E27FC236}">
                <a16:creationId xmlns:a16="http://schemas.microsoft.com/office/drawing/2014/main" id="{6E04962E-44B8-DD4E-E7E8-0D753DFC8A77}"/>
              </a:ext>
            </a:extLst>
          </p:cNvPr>
          <p:cNvGrpSpPr/>
          <p:nvPr/>
        </p:nvGrpSpPr>
        <p:grpSpPr>
          <a:xfrm>
            <a:off x="-1781048" y="5712936"/>
            <a:ext cx="15936687" cy="6872645"/>
            <a:chOff x="8643998" y="4918354"/>
            <a:chExt cx="10707012" cy="4588718"/>
          </a:xfrm>
        </p:grpSpPr>
        <p:pic>
          <p:nvPicPr>
            <p:cNvPr id="19" name="Picture 18" descr="Graphical user interface, application&#10;&#10;Description automatically generated">
              <a:extLst>
                <a:ext uri="{FF2B5EF4-FFF2-40B4-BE49-F238E27FC236}">
                  <a16:creationId xmlns:a16="http://schemas.microsoft.com/office/drawing/2014/main" id="{9EC52127-0AC9-8618-39C1-950F1500B0BD}"/>
                </a:ext>
              </a:extLst>
            </p:cNvPr>
            <p:cNvPicPr>
              <a:picLocks noChangeAspect="1"/>
            </p:cNvPicPr>
            <p:nvPr/>
          </p:nvPicPr>
          <p:blipFill>
            <a:blip r:embed="rId11"/>
            <a:stretch>
              <a:fillRect/>
            </a:stretch>
          </p:blipFill>
          <p:spPr>
            <a:xfrm>
              <a:off x="8643998" y="4918354"/>
              <a:ext cx="10707012" cy="4588718"/>
            </a:xfrm>
            <a:prstGeom prst="rect">
              <a:avLst/>
            </a:prstGeom>
          </p:spPr>
        </p:pic>
        <p:pic>
          <p:nvPicPr>
            <p:cNvPr id="20" name="Picture 19" descr="Graphical user interface, text&#10;&#10;Description automatically generated">
              <a:extLst>
                <a:ext uri="{FF2B5EF4-FFF2-40B4-BE49-F238E27FC236}">
                  <a16:creationId xmlns:a16="http://schemas.microsoft.com/office/drawing/2014/main" id="{0048BFC1-A0FA-892B-7F4C-0DF38AC195F0}"/>
                </a:ext>
              </a:extLst>
            </p:cNvPr>
            <p:cNvPicPr>
              <a:picLocks noChangeAspect="1"/>
            </p:cNvPicPr>
            <p:nvPr/>
          </p:nvPicPr>
          <p:blipFill rotWithShape="1">
            <a:blip r:embed="rId12"/>
            <a:srcRect l="14060" t="16962" r="10012" b="8002"/>
            <a:stretch/>
          </p:blipFill>
          <p:spPr>
            <a:xfrm>
              <a:off x="10991787" y="5211240"/>
              <a:ext cx="6019672" cy="3868834"/>
            </a:xfrm>
            <a:prstGeom prst="rect">
              <a:avLst/>
            </a:prstGeom>
          </p:spPr>
        </p:pic>
      </p:grpSp>
    </p:spTree>
    <p:extLst>
      <p:ext uri="{BB962C8B-B14F-4D97-AF65-F5344CB8AC3E}">
        <p14:creationId xmlns:p14="http://schemas.microsoft.com/office/powerpoint/2010/main" val="28035972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711200"/>
            <a:ext cx="24384000" cy="711200"/>
          </a:xfrm>
          <a:prstGeom prst="rect">
            <a:avLst/>
          </a:prstGeom>
        </p:spPr>
      </p:pic>
      <p:pic>
        <p:nvPicPr>
          <p:cNvPr id="3" name="Image 1"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422400" y="1422401"/>
            <a:ext cx="21539200" cy="3543300"/>
          </a:xfrm>
          <a:prstGeom prst="rect">
            <a:avLst/>
          </a:prstGeom>
        </p:spPr>
      </p:pic>
      <p:pic>
        <p:nvPicPr>
          <p:cNvPr id="4" name="Image 2" descr="preencoded.png"/>
          <p:cNvPicPr>
            <a:picLocks noChangeAspect="1"/>
          </p:cNvPicPr>
          <p:nvPr/>
        </p:nvPicPr>
        <p:blipFill rotWithShape="1">
          <a:blip r:embed="rId7"/>
          <a:srcRect l="3594" t="8846" r="4236" b="5384"/>
          <a:stretch/>
        </p:blipFill>
        <p:spPr>
          <a:xfrm>
            <a:off x="495301" y="5441950"/>
            <a:ext cx="12900979" cy="8013700"/>
          </a:xfrm>
          <a:prstGeom prst="rect">
            <a:avLst/>
          </a:prstGeom>
          <a:ln>
            <a:noFill/>
          </a:ln>
        </p:spPr>
      </p:pic>
      <p:pic>
        <p:nvPicPr>
          <p:cNvPr id="5" name="Image 3" descr="preencoded.png"/>
          <p:cNvPicPr>
            <a:picLocks noChangeAspect="1"/>
          </p:cNvPicPr>
          <p:nvPr/>
        </p:nvPicPr>
        <p:blipFill>
          <a:blip r:embed="rId8"/>
          <a:srcRect/>
          <a:stretch/>
        </p:blipFill>
        <p:spPr>
          <a:xfrm>
            <a:off x="13741401" y="5689600"/>
            <a:ext cx="3060700" cy="2336800"/>
          </a:xfrm>
          <a:prstGeom prst="rect">
            <a:avLst/>
          </a:prstGeom>
        </p:spPr>
      </p:pic>
      <p:pic>
        <p:nvPicPr>
          <p:cNvPr id="6" name="Image 4" descr="preencoded.png"/>
          <p:cNvPicPr>
            <a:picLocks noChangeAspect="1"/>
          </p:cNvPicPr>
          <p:nvPr/>
        </p:nvPicPr>
        <p:blipFill>
          <a:blip r:embed="rId9"/>
          <a:srcRect/>
          <a:stretch/>
        </p:blipFill>
        <p:spPr>
          <a:xfrm>
            <a:off x="17005300" y="5689600"/>
            <a:ext cx="2616200" cy="2336800"/>
          </a:xfrm>
          <a:prstGeom prst="rect">
            <a:avLst/>
          </a:prstGeom>
        </p:spPr>
      </p:pic>
      <p:pic>
        <p:nvPicPr>
          <p:cNvPr id="7" name="Image 5" descr="preencoded.png"/>
          <p:cNvPicPr>
            <a:picLocks noChangeAspect="1"/>
          </p:cNvPicPr>
          <p:nvPr/>
        </p:nvPicPr>
        <p:blipFill>
          <a:blip r:embed="rId10"/>
          <a:srcRect/>
          <a:stretch/>
        </p:blipFill>
        <p:spPr>
          <a:xfrm>
            <a:off x="19812000" y="5689600"/>
            <a:ext cx="2743200" cy="2336800"/>
          </a:xfrm>
          <a:prstGeom prst="rect">
            <a:avLst/>
          </a:prstGeom>
        </p:spPr>
      </p:pic>
      <p:pic>
        <p:nvPicPr>
          <p:cNvPr id="8" name="Image 6" descr="preencoded.png"/>
          <p:cNvPicPr>
            <a:picLocks noChangeAspect="1"/>
          </p:cNvPicPr>
          <p:nvPr/>
        </p:nvPicPr>
        <p:blipFill>
          <a:blip r:embed="rId11"/>
          <a:srcRect/>
          <a:stretch/>
        </p:blipFill>
        <p:spPr>
          <a:xfrm>
            <a:off x="13741400" y="8280400"/>
            <a:ext cx="8839200" cy="4013200"/>
          </a:xfrm>
          <a:prstGeom prst="rect">
            <a:avLst/>
          </a:prstGeom>
        </p:spPr>
      </p:pic>
      <p:sp>
        <p:nvSpPr>
          <p:cNvPr id="9" name="Text 0"/>
          <p:cNvSpPr/>
          <p:nvPr/>
        </p:nvSpPr>
        <p:spPr>
          <a:xfrm>
            <a:off x="3352800" y="1422400"/>
            <a:ext cx="19413893" cy="1270000"/>
          </a:xfrm>
          <a:prstGeom prst="rect">
            <a:avLst/>
          </a:prstGeom>
          <a:noFill/>
          <a:ln/>
        </p:spPr>
        <p:txBody>
          <a:bodyPr wrap="square" lIns="0" tIns="0" rIns="0" bIns="0" rtlCol="0" anchor="t"/>
          <a:lstStyle/>
          <a:p>
            <a:pPr algn="l" defTabSz="1219170" hangingPunct="1">
              <a:lnSpc>
                <a:spcPts val="8800"/>
              </a:lnSpc>
              <a:defRPr/>
            </a:pPr>
            <a:r>
              <a:rPr lang="en-US" sz="6400" spc="-200">
                <a:solidFill>
                  <a:srgbClr val="08161F"/>
                </a:solidFill>
                <a:latin typeface="Avenir Heavy" pitchFamily="34" charset="0"/>
                <a:ea typeface="Avenir Heavy" pitchFamily="34" charset="-122"/>
                <a:cs typeface="Avenir Heavy" pitchFamily="34" charset="-120"/>
              </a:rPr>
              <a:t>Solutions </a:t>
            </a:r>
            <a:endParaRPr lang="en-US" sz="6400" kern="1200">
              <a:solidFill>
                <a:prstClr val="black"/>
              </a:solidFill>
              <a:latin typeface="Calibri" panose="020F0502020204030204"/>
            </a:endParaRPr>
          </a:p>
        </p:txBody>
      </p:sp>
      <p:sp>
        <p:nvSpPr>
          <p:cNvPr id="10" name="Text 1"/>
          <p:cNvSpPr/>
          <p:nvPr/>
        </p:nvSpPr>
        <p:spPr>
          <a:xfrm>
            <a:off x="1397000" y="3098801"/>
            <a:ext cx="21564600" cy="1866900"/>
          </a:xfrm>
          <a:prstGeom prst="rect">
            <a:avLst/>
          </a:prstGeom>
          <a:noFill/>
          <a:ln/>
        </p:spPr>
        <p:txBody>
          <a:bodyPr wrap="square" lIns="0" tIns="0" rIns="0" bIns="0" rtlCol="0" anchor="t"/>
          <a:lstStyle/>
          <a:p>
            <a:pPr algn="l" defTabSz="1219170" hangingPunct="1">
              <a:lnSpc>
                <a:spcPts val="4892"/>
              </a:lnSpc>
              <a:defRPr/>
            </a:pPr>
            <a:r>
              <a:rPr lang="en-US" sz="4000" spc="-100">
                <a:solidFill>
                  <a:srgbClr val="08161F"/>
                </a:solidFill>
                <a:latin typeface="Avenir Book" pitchFamily="34" charset="0"/>
                <a:ea typeface="Avenir Book" pitchFamily="34" charset="-122"/>
                <a:cs typeface="Avenir Book" pitchFamily="34" charset="-120"/>
              </a:rPr>
              <a:t>Products or services are recommended based on the members unique needs, screening results and consultation. There are dozens of new hardware and software solutions for a myriad of hearing issues, all vetted by Tuned’s audiologists and offered as part of the program!​</a:t>
            </a:r>
            <a:endParaRPr lang="en-US" sz="4000" kern="1200">
              <a:solidFill>
                <a:prstClr val="black"/>
              </a:solidFill>
              <a:latin typeface="Calibri" panose="020F0502020204030204"/>
            </a:endParaRPr>
          </a:p>
        </p:txBody>
      </p:sp>
    </p:spTree>
    <p:extLst>
      <p:ext uri="{BB962C8B-B14F-4D97-AF65-F5344CB8AC3E}">
        <p14:creationId xmlns:p14="http://schemas.microsoft.com/office/powerpoint/2010/main" val="579631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856876" y="749298"/>
            <a:ext cx="20078700" cy="12713147"/>
          </a:xfrm>
          <a:prstGeom prst="rect">
            <a:avLst/>
          </a:prstGeom>
        </p:spPr>
      </p:pic>
      <p:pic>
        <p:nvPicPr>
          <p:cNvPr id="3" name="Image 1"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0" y="711200"/>
            <a:ext cx="24384000" cy="711200"/>
          </a:xfrm>
          <a:prstGeom prst="rect">
            <a:avLst/>
          </a:prstGeom>
        </p:spPr>
      </p:pic>
      <p:pic>
        <p:nvPicPr>
          <p:cNvPr id="6" name="Image 0" descr="Image 0">
            <a:extLst>
              <a:ext uri="{FF2B5EF4-FFF2-40B4-BE49-F238E27FC236}">
                <a16:creationId xmlns:a16="http://schemas.microsoft.com/office/drawing/2014/main" id="{B25A6D35-915F-A715-8983-27C5A125A7A9}"/>
              </a:ext>
            </a:extLst>
          </p:cNvPr>
          <p:cNvPicPr>
            <a:picLocks noChangeAspect="1"/>
          </p:cNvPicPr>
          <p:nvPr/>
        </p:nvPicPr>
        <p:blipFill>
          <a:blip r:embed="rId7"/>
          <a:stretch>
            <a:fillRect/>
          </a:stretch>
        </p:blipFill>
        <p:spPr>
          <a:xfrm>
            <a:off x="-3" y="711198"/>
            <a:ext cx="24384005" cy="711202"/>
          </a:xfrm>
          <a:prstGeom prst="rect">
            <a:avLst/>
          </a:prstGeom>
          <a:ln w="12700">
            <a:miter lim="400000"/>
          </a:ln>
        </p:spPr>
      </p:pic>
      <p:sp>
        <p:nvSpPr>
          <p:cNvPr id="7" name="Google Shape;75;p18">
            <a:extLst>
              <a:ext uri="{FF2B5EF4-FFF2-40B4-BE49-F238E27FC236}">
                <a16:creationId xmlns:a16="http://schemas.microsoft.com/office/drawing/2014/main" id="{CA8B971E-B6F7-8A09-52F4-3CAFEF1890E1}"/>
              </a:ext>
            </a:extLst>
          </p:cNvPr>
          <p:cNvSpPr txBox="1"/>
          <p:nvPr/>
        </p:nvSpPr>
        <p:spPr>
          <a:xfrm>
            <a:off x="1419849" y="1640644"/>
            <a:ext cx="9619874" cy="2915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2849" tIns="182849" rIns="182849" bIns="182849">
            <a:spAutoFit/>
          </a:bodyPr>
          <a:lstStyle/>
          <a:p>
            <a:pPr marL="0" marR="0" lvl="0" indent="0" algn="l" defTabSz="1219200" rtl="0" eaLnBrk="1" fontAlgn="auto" latinLnBrk="0" hangingPunct="0">
              <a:lnSpc>
                <a:spcPts val="6500"/>
              </a:lnSpc>
              <a:spcBef>
                <a:spcPts val="0"/>
              </a:spcBef>
              <a:spcAft>
                <a:spcPts val="0"/>
              </a:spcAft>
              <a:buClrTx/>
              <a:buSzTx/>
              <a:buFontTx/>
              <a:buNone/>
              <a:tabLst/>
              <a:defRPr sz="6600" spc="-100">
                <a:latin typeface="Tahoma"/>
                <a:ea typeface="Tahoma"/>
                <a:cs typeface="Tahoma"/>
                <a:sym typeface="Tahoma"/>
              </a:defRPr>
            </a:pPr>
            <a:r>
              <a:rPr kumimoji="0" sz="6600" u="none" strike="noStrike" kern="0" cap="none" spc="-100" normalizeH="0" baseline="0" noProof="0" dirty="0">
                <a:ln>
                  <a:noFill/>
                </a:ln>
                <a:solidFill>
                  <a:schemeClr val="tx1">
                    <a:lumMod val="75000"/>
                    <a:lumOff val="25000"/>
                  </a:schemeClr>
                </a:solidFill>
                <a:effectLst/>
                <a:uLnTx/>
                <a:uFillTx/>
                <a:latin typeface="Avenir Medium" panose="02000503020000020003" pitchFamily="2" charset="0"/>
                <a:ea typeface="Tahoma"/>
                <a:cs typeface="Tahoma"/>
                <a:sym typeface="Tahoma"/>
              </a:rPr>
              <a:t>If you’re not </a:t>
            </a:r>
            <a:endParaRPr kumimoji="0" lang="en-US" sz="6600" u="none" strike="noStrike" kern="0" cap="none" spc="-100" normalizeH="0" baseline="0" noProof="0" dirty="0">
              <a:ln>
                <a:noFill/>
              </a:ln>
              <a:solidFill>
                <a:schemeClr val="tx1">
                  <a:lumMod val="75000"/>
                  <a:lumOff val="25000"/>
                </a:schemeClr>
              </a:solidFill>
              <a:effectLst/>
              <a:uLnTx/>
              <a:uFillTx/>
              <a:latin typeface="Avenir Medium" panose="02000503020000020003" pitchFamily="2" charset="0"/>
              <a:ea typeface="Tahoma"/>
              <a:cs typeface="Tahoma"/>
              <a:sym typeface="Tahoma"/>
            </a:endParaRPr>
          </a:p>
          <a:p>
            <a:pPr marL="0" marR="0" lvl="0" indent="0" algn="l" defTabSz="1219200" rtl="0" eaLnBrk="1" fontAlgn="auto" latinLnBrk="0" hangingPunct="0">
              <a:lnSpc>
                <a:spcPts val="6500"/>
              </a:lnSpc>
              <a:spcBef>
                <a:spcPts val="0"/>
              </a:spcBef>
              <a:spcAft>
                <a:spcPts val="0"/>
              </a:spcAft>
              <a:buClrTx/>
              <a:buSzTx/>
              <a:buFontTx/>
              <a:buNone/>
              <a:tabLst/>
              <a:defRPr sz="6600" spc="-100">
                <a:latin typeface="Tahoma"/>
                <a:ea typeface="Tahoma"/>
                <a:cs typeface="Tahoma"/>
                <a:sym typeface="Tahoma"/>
              </a:defRPr>
            </a:pPr>
            <a:r>
              <a:rPr kumimoji="0" sz="6600" u="none" strike="noStrike" kern="0" cap="none" spc="-100" normalizeH="0" baseline="0" noProof="0" dirty="0">
                <a:ln>
                  <a:noFill/>
                </a:ln>
                <a:solidFill>
                  <a:schemeClr val="tx1">
                    <a:lumMod val="75000"/>
                    <a:lumOff val="25000"/>
                  </a:schemeClr>
                </a:solidFill>
                <a:effectLst/>
                <a:uLnTx/>
                <a:uFillTx/>
                <a:latin typeface="Avenir Medium" panose="02000503020000020003" pitchFamily="2" charset="0"/>
                <a:ea typeface="Tahoma"/>
                <a:cs typeface="Tahoma"/>
                <a:sym typeface="Tahoma"/>
              </a:rPr>
              <a:t>protecting your hearing, </a:t>
            </a:r>
            <a:endParaRPr kumimoji="0" sz="6600" u="none" strike="noStrike" kern="0" cap="none" spc="-137" normalizeH="0" baseline="0" noProof="0" dirty="0">
              <a:ln>
                <a:noFill/>
              </a:ln>
              <a:solidFill>
                <a:schemeClr val="tx1">
                  <a:lumMod val="75000"/>
                  <a:lumOff val="25000"/>
                </a:schemeClr>
              </a:solidFill>
              <a:effectLst/>
              <a:uLnTx/>
              <a:uFillTx/>
              <a:latin typeface="Avenir Medium" panose="02000503020000020003" pitchFamily="2" charset="0"/>
              <a:ea typeface="Tahoma"/>
              <a:cs typeface="Tahoma"/>
              <a:sym typeface="Tahoma"/>
            </a:endParaRPr>
          </a:p>
          <a:p>
            <a:pPr marL="0" marR="0" lvl="0" indent="0" algn="l" defTabSz="1219200" rtl="0" eaLnBrk="1" fontAlgn="auto" latinLnBrk="0" hangingPunct="0">
              <a:lnSpc>
                <a:spcPts val="6500"/>
              </a:lnSpc>
              <a:spcBef>
                <a:spcPts val="0"/>
              </a:spcBef>
              <a:spcAft>
                <a:spcPts val="0"/>
              </a:spcAft>
              <a:buClrTx/>
              <a:buSzTx/>
              <a:buFontTx/>
              <a:buNone/>
              <a:tabLst/>
              <a:defRPr sz="6600" b="1" spc="-100">
                <a:latin typeface="Tahoma"/>
                <a:ea typeface="Tahoma"/>
                <a:cs typeface="Tahoma"/>
                <a:sym typeface="Tahoma"/>
              </a:defRPr>
            </a:pPr>
            <a:r>
              <a:rPr kumimoji="0" sz="6600" b="1" u="none" strike="noStrike" kern="0" cap="none" spc="-100" normalizeH="0" baseline="0" noProof="0" dirty="0">
                <a:ln>
                  <a:noFill/>
                </a:ln>
                <a:solidFill>
                  <a:schemeClr val="tx1">
                    <a:lumMod val="75000"/>
                    <a:lumOff val="25000"/>
                  </a:schemeClr>
                </a:solidFill>
                <a:effectLst/>
                <a:uLnTx/>
                <a:uFillTx/>
                <a:latin typeface="Avenir Black" panose="02000503020000020003" pitchFamily="2" charset="0"/>
                <a:ea typeface="Tahoma"/>
                <a:cs typeface="Tahoma"/>
                <a:sym typeface="Tahoma"/>
              </a:rPr>
              <a:t>you’re losing it.</a:t>
            </a:r>
          </a:p>
        </p:txBody>
      </p:sp>
      <p:sp>
        <p:nvSpPr>
          <p:cNvPr id="8" name="Oval 25">
            <a:extLst>
              <a:ext uri="{FF2B5EF4-FFF2-40B4-BE49-F238E27FC236}">
                <a16:creationId xmlns:a16="http://schemas.microsoft.com/office/drawing/2014/main" id="{D93F0225-5312-13C9-0E3D-265B12A47253}"/>
              </a:ext>
            </a:extLst>
          </p:cNvPr>
          <p:cNvSpPr/>
          <p:nvPr/>
        </p:nvSpPr>
        <p:spPr>
          <a:xfrm>
            <a:off x="11471293" y="10052221"/>
            <a:ext cx="2667004" cy="2667003"/>
          </a:xfrm>
          <a:prstGeom prst="ellipse">
            <a:avLst/>
          </a:prstGeom>
          <a:solidFill>
            <a:schemeClr val="accent4">
              <a:lumMod val="75000"/>
              <a:alpha val="47337"/>
            </a:schemeClr>
          </a:solidFill>
          <a:ln w="12700">
            <a:solidFill>
              <a:schemeClr val="tx2"/>
            </a:solidFill>
            <a:miter lim="400000"/>
          </a:ln>
        </p:spPr>
        <p:txBody>
          <a:bodyPr lIns="50800" tIns="50800" rIns="50800" bIns="50800" anchor="ctr"/>
          <a:lstStyle/>
          <a:p>
            <a:pPr marL="0" marR="0" lvl="0" indent="0" algn="ctr" defTabSz="1219200" rtl="0" eaLnBrk="1" fontAlgn="auto" latinLnBrk="0" hangingPunct="0">
              <a:lnSpc>
                <a:spcPct val="100000"/>
              </a:lnSpc>
              <a:spcBef>
                <a:spcPts val="0"/>
              </a:spcBef>
              <a:spcAft>
                <a:spcPts val="0"/>
              </a:spcAft>
              <a:buClrTx/>
              <a:buSzTx/>
              <a:buFontTx/>
              <a:buNone/>
              <a:tabLst/>
              <a:defRPr sz="2400">
                <a:solidFill>
                  <a:srgbClr val="FFFFFF"/>
                </a:solidFill>
                <a:latin typeface="Calibri"/>
                <a:ea typeface="Calibri"/>
                <a:cs typeface="Calibri"/>
                <a:sym typeface="Calibri"/>
              </a:defRPr>
            </a:pPr>
            <a:endParaRPr kumimoji="0" sz="2400" b="0" i="0" u="none" strike="noStrike" kern="0" cap="none" spc="0" normalizeH="0" baseline="0" noProof="0">
              <a:ln>
                <a:noFill/>
              </a:ln>
              <a:solidFill>
                <a:srgbClr val="FFFFFF"/>
              </a:solidFill>
              <a:effectLst/>
              <a:uLnTx/>
              <a:uFillTx/>
              <a:latin typeface="Calibri"/>
              <a:cs typeface="Calibri"/>
              <a:sym typeface="Calibri"/>
            </a:endParaRPr>
          </a:p>
        </p:txBody>
      </p:sp>
      <p:sp>
        <p:nvSpPr>
          <p:cNvPr id="9" name="Oval 23">
            <a:extLst>
              <a:ext uri="{FF2B5EF4-FFF2-40B4-BE49-F238E27FC236}">
                <a16:creationId xmlns:a16="http://schemas.microsoft.com/office/drawing/2014/main" id="{D4245F32-D322-0F52-828E-CFA86574485F}"/>
              </a:ext>
            </a:extLst>
          </p:cNvPr>
          <p:cNvSpPr/>
          <p:nvPr/>
        </p:nvSpPr>
        <p:spPr>
          <a:xfrm>
            <a:off x="11410450" y="6846781"/>
            <a:ext cx="2667003" cy="2667003"/>
          </a:xfrm>
          <a:prstGeom prst="ellipse">
            <a:avLst/>
          </a:prstGeom>
          <a:solidFill>
            <a:schemeClr val="accent4">
              <a:lumMod val="75000"/>
              <a:alpha val="47337"/>
            </a:schemeClr>
          </a:solidFill>
          <a:ln w="12700">
            <a:solidFill>
              <a:schemeClr val="tx2"/>
            </a:solidFill>
            <a:miter lim="400000"/>
          </a:ln>
        </p:spPr>
        <p:txBody>
          <a:bodyPr lIns="50800" tIns="50800" rIns="50800" bIns="50800" anchor="ctr"/>
          <a:lstStyle/>
          <a:p>
            <a:pPr marL="0" marR="0" lvl="0" indent="0" algn="ctr" defTabSz="1219200" rtl="0" eaLnBrk="1" fontAlgn="auto" latinLnBrk="0" hangingPunct="0">
              <a:lnSpc>
                <a:spcPct val="100000"/>
              </a:lnSpc>
              <a:spcBef>
                <a:spcPts val="0"/>
              </a:spcBef>
              <a:spcAft>
                <a:spcPts val="0"/>
              </a:spcAft>
              <a:buClrTx/>
              <a:buSzTx/>
              <a:buFontTx/>
              <a:buNone/>
              <a:tabLst/>
              <a:defRPr sz="2400">
                <a:solidFill>
                  <a:srgbClr val="303030"/>
                </a:solidFill>
                <a:latin typeface="Calibri"/>
                <a:ea typeface="Calibri"/>
                <a:cs typeface="Calibri"/>
                <a:sym typeface="Calibri"/>
              </a:defRPr>
            </a:pPr>
            <a:endParaRPr kumimoji="0" sz="2400" b="0" i="0" u="none" strike="noStrike" kern="0" cap="none" spc="0" normalizeH="0" baseline="0" noProof="0">
              <a:ln>
                <a:noFill/>
              </a:ln>
              <a:solidFill>
                <a:srgbClr val="303030"/>
              </a:solidFill>
              <a:effectLst/>
              <a:uLnTx/>
              <a:uFillTx/>
              <a:latin typeface="Calibri"/>
              <a:cs typeface="Calibri"/>
              <a:sym typeface="Calibri"/>
            </a:endParaRPr>
          </a:p>
        </p:txBody>
      </p:sp>
      <p:sp>
        <p:nvSpPr>
          <p:cNvPr id="10" name="Oval 22">
            <a:extLst>
              <a:ext uri="{FF2B5EF4-FFF2-40B4-BE49-F238E27FC236}">
                <a16:creationId xmlns:a16="http://schemas.microsoft.com/office/drawing/2014/main" id="{82E16742-9AC7-639A-28FF-EEA543164266}"/>
              </a:ext>
            </a:extLst>
          </p:cNvPr>
          <p:cNvSpPr/>
          <p:nvPr/>
        </p:nvSpPr>
        <p:spPr>
          <a:xfrm>
            <a:off x="11295696" y="601813"/>
            <a:ext cx="2667003" cy="2667004"/>
          </a:xfrm>
          <a:prstGeom prst="ellipse">
            <a:avLst/>
          </a:prstGeom>
          <a:solidFill>
            <a:schemeClr val="accent4">
              <a:lumMod val="75000"/>
              <a:alpha val="47337"/>
            </a:schemeClr>
          </a:solidFill>
          <a:ln w="12700">
            <a:solidFill>
              <a:schemeClr val="tx2"/>
            </a:solidFill>
            <a:miter lim="400000"/>
          </a:ln>
        </p:spPr>
        <p:txBody>
          <a:bodyPr lIns="50800" tIns="50800" rIns="50800" bIns="50800" anchor="ctr"/>
          <a:lstStyle/>
          <a:p>
            <a:pPr marL="0" marR="0" lvl="0" indent="0" algn="ctr" defTabSz="1219200" rtl="0" eaLnBrk="1" fontAlgn="auto" latinLnBrk="0" hangingPunct="0">
              <a:lnSpc>
                <a:spcPct val="100000"/>
              </a:lnSpc>
              <a:spcBef>
                <a:spcPts val="0"/>
              </a:spcBef>
              <a:spcAft>
                <a:spcPts val="0"/>
              </a:spcAft>
              <a:buClrTx/>
              <a:buSzTx/>
              <a:buFontTx/>
              <a:buNone/>
              <a:tabLst/>
              <a:defRPr sz="2400">
                <a:solidFill>
                  <a:srgbClr val="303030"/>
                </a:solidFill>
                <a:latin typeface="Calibri"/>
                <a:ea typeface="Calibri"/>
                <a:cs typeface="Calibri"/>
                <a:sym typeface="Calibri"/>
              </a:defRPr>
            </a:pPr>
            <a:endParaRPr kumimoji="0" sz="2400" b="0" i="0" u="none" strike="noStrike" kern="0" cap="none" spc="0" normalizeH="0" baseline="0" noProof="0">
              <a:ln>
                <a:noFill/>
              </a:ln>
              <a:solidFill>
                <a:srgbClr val="303030"/>
              </a:solidFill>
              <a:effectLst/>
              <a:uLnTx/>
              <a:uFillTx/>
              <a:latin typeface="Calibri"/>
              <a:cs typeface="Calibri"/>
              <a:sym typeface="Calibri"/>
            </a:endParaRPr>
          </a:p>
        </p:txBody>
      </p:sp>
      <p:sp>
        <p:nvSpPr>
          <p:cNvPr id="11" name="Text 1">
            <a:extLst>
              <a:ext uri="{FF2B5EF4-FFF2-40B4-BE49-F238E27FC236}">
                <a16:creationId xmlns:a16="http://schemas.microsoft.com/office/drawing/2014/main" id="{5EAF2CE6-4B77-B9CF-B2F3-CB69F0A3E267}"/>
              </a:ext>
            </a:extLst>
          </p:cNvPr>
          <p:cNvSpPr txBox="1"/>
          <p:nvPr/>
        </p:nvSpPr>
        <p:spPr>
          <a:xfrm>
            <a:off x="14448470" y="1301307"/>
            <a:ext cx="7993808" cy="14234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marL="0" marR="0" lvl="0" indent="0" algn="l" defTabSz="1219200" rtl="0" eaLnBrk="1" fontAlgn="auto" latinLnBrk="0" hangingPunct="0">
              <a:lnSpc>
                <a:spcPts val="3700"/>
              </a:lnSpc>
              <a:spcBef>
                <a:spcPts val="0"/>
              </a:spcBef>
              <a:spcAft>
                <a:spcPts val="0"/>
              </a:spcAft>
              <a:buClrTx/>
              <a:buSzTx/>
              <a:buFontTx/>
              <a:buNone/>
              <a:tabLst/>
              <a:defRPr sz="3200">
                <a:latin typeface="Tahoma"/>
                <a:ea typeface="Tahoma"/>
                <a:cs typeface="Tahoma"/>
                <a:sym typeface="Tahoma"/>
              </a:defRPr>
            </a:pPr>
            <a:r>
              <a:rPr kumimoji="0" sz="3200" b="0" i="0" u="none" strike="noStrike" kern="0" cap="none" spc="0" normalizeH="0" baseline="0" noProof="0" dirty="0">
                <a:ln>
                  <a:noFill/>
                </a:ln>
                <a:solidFill>
                  <a:schemeClr val="tx1">
                    <a:lumMod val="75000"/>
                    <a:lumOff val="25000"/>
                  </a:schemeClr>
                </a:solidFill>
                <a:effectLst/>
                <a:uLnTx/>
                <a:uFillTx/>
                <a:latin typeface="Tahoma"/>
                <a:ea typeface="Tahoma"/>
                <a:cs typeface="Tahoma"/>
                <a:sym typeface="Tahoma"/>
              </a:rPr>
              <a:t>Hearing loss is the </a:t>
            </a:r>
            <a:r>
              <a:rPr kumimoji="0" sz="3200" b="1" i="0" u="none" strike="noStrike" kern="0" cap="none" spc="0" normalizeH="0" baseline="0" noProof="0" dirty="0">
                <a:ln>
                  <a:noFill/>
                </a:ln>
                <a:solidFill>
                  <a:schemeClr val="tx1">
                    <a:lumMod val="75000"/>
                    <a:lumOff val="25000"/>
                  </a:schemeClr>
                </a:solidFill>
                <a:effectLst/>
                <a:uLnTx/>
                <a:uFillTx/>
                <a:latin typeface="Tahoma"/>
                <a:ea typeface="Tahoma"/>
                <a:cs typeface="Tahoma"/>
                <a:sym typeface="Tahoma"/>
              </a:rPr>
              <a:t>3rd most common </a:t>
            </a:r>
            <a:r>
              <a:rPr kumimoji="0" sz="3200" b="0" i="0" u="none" strike="noStrike" kern="0" cap="none" spc="0" normalizeH="0" baseline="0" noProof="0" dirty="0">
                <a:ln>
                  <a:noFill/>
                </a:ln>
                <a:solidFill>
                  <a:schemeClr val="tx1">
                    <a:lumMod val="75000"/>
                    <a:lumOff val="25000"/>
                  </a:schemeClr>
                </a:solidFill>
                <a:effectLst/>
                <a:uLnTx/>
                <a:uFillTx/>
                <a:latin typeface="Tahoma"/>
                <a:ea typeface="Tahoma"/>
                <a:cs typeface="Tahoma"/>
                <a:sym typeface="Tahoma"/>
              </a:rPr>
              <a:t>chronic physical condition, and 2x as prevalent as diabetes, cancer or vision loss.</a:t>
            </a:r>
          </a:p>
        </p:txBody>
      </p:sp>
      <p:sp>
        <p:nvSpPr>
          <p:cNvPr id="12" name="Text 2">
            <a:extLst>
              <a:ext uri="{FF2B5EF4-FFF2-40B4-BE49-F238E27FC236}">
                <a16:creationId xmlns:a16="http://schemas.microsoft.com/office/drawing/2014/main" id="{C72A9542-B53C-C1B9-2872-4C7B84B2BF75}"/>
              </a:ext>
            </a:extLst>
          </p:cNvPr>
          <p:cNvSpPr txBox="1"/>
          <p:nvPr/>
        </p:nvSpPr>
        <p:spPr>
          <a:xfrm>
            <a:off x="11245351" y="1145041"/>
            <a:ext cx="2832102" cy="16773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1219200">
              <a:lnSpc>
                <a:spcPts val="5400"/>
              </a:lnSpc>
              <a:spcBef>
                <a:spcPts val="0"/>
              </a:spcBef>
              <a:defRPr sz="3200" b="1">
                <a:solidFill>
                  <a:srgbClr val="303030"/>
                </a:solidFill>
                <a:latin typeface="Tahoma"/>
                <a:ea typeface="Tahoma"/>
                <a:cs typeface="Tahoma"/>
                <a:sym typeface="Tahoma"/>
              </a:defRPr>
            </a:lvl1pPr>
          </a:lstStyle>
          <a:p>
            <a:pPr marL="0" marR="0" lvl="0" indent="0" algn="ctr" defTabSz="1219200" rtl="0" eaLnBrk="1" fontAlgn="auto" latinLnBrk="0" hangingPunct="0">
              <a:lnSpc>
                <a:spcPts val="5400"/>
              </a:lnSpc>
              <a:spcBef>
                <a:spcPts val="0"/>
              </a:spcBef>
              <a:spcAft>
                <a:spcPts val="0"/>
              </a:spcAft>
              <a:buClrTx/>
              <a:buSzTx/>
              <a:buFontTx/>
              <a:buNone/>
              <a:tabLst/>
              <a:defRPr/>
            </a:pPr>
            <a:r>
              <a:rPr kumimoji="0" sz="6000" b="1" i="0" u="none" strike="noStrike" kern="0" cap="none" spc="0" normalizeH="0" baseline="0" noProof="0" dirty="0">
                <a:ln>
                  <a:noFill/>
                </a:ln>
                <a:solidFill>
                  <a:schemeClr val="tx1">
                    <a:lumMod val="75000"/>
                    <a:lumOff val="25000"/>
                  </a:schemeClr>
                </a:solidFill>
                <a:effectLst/>
                <a:uLnTx/>
                <a:uFillTx/>
                <a:latin typeface="Tahoma"/>
                <a:ea typeface="Tahoma"/>
                <a:cs typeface="Tahoma"/>
                <a:sym typeface="Tahoma"/>
              </a:rPr>
              <a:t>#3</a:t>
            </a:r>
            <a:endParaRPr kumimoji="0" lang="en-US" sz="6000" b="1" i="0" u="none" strike="noStrike" kern="0" cap="none" spc="0" normalizeH="0" baseline="0" noProof="0" dirty="0">
              <a:ln>
                <a:noFill/>
              </a:ln>
              <a:solidFill>
                <a:schemeClr val="tx1">
                  <a:lumMod val="75000"/>
                  <a:lumOff val="25000"/>
                </a:schemeClr>
              </a:solidFill>
              <a:effectLst/>
              <a:uLnTx/>
              <a:uFillTx/>
              <a:latin typeface="Tahoma"/>
              <a:ea typeface="Tahoma"/>
              <a:cs typeface="Tahoma"/>
              <a:sym typeface="Tahoma"/>
            </a:endParaRPr>
          </a:p>
          <a:p>
            <a:pPr marL="0" marR="0" lvl="0" indent="0" algn="ctr" defTabSz="1219200" rtl="0" eaLnBrk="1" fontAlgn="auto" latinLnBrk="0" hangingPunct="0">
              <a:lnSpc>
                <a:spcPct val="100000"/>
              </a:lnSpc>
              <a:spcBef>
                <a:spcPts val="0"/>
              </a:spcBef>
              <a:spcAft>
                <a:spcPts val="0"/>
              </a:spcAft>
              <a:buClrTx/>
              <a:buSzTx/>
              <a:buFontTx/>
              <a:buNone/>
              <a:tabLst/>
              <a:defRPr/>
            </a:pPr>
            <a:r>
              <a:rPr kumimoji="0" b="0" i="0" u="none" strike="noStrike" kern="0" cap="none" spc="0" normalizeH="0" baseline="0" noProof="0" dirty="0">
                <a:ln>
                  <a:noFill/>
                </a:ln>
                <a:solidFill>
                  <a:schemeClr val="tx1">
                    <a:lumMod val="75000"/>
                    <a:lumOff val="25000"/>
                  </a:schemeClr>
                </a:solidFill>
                <a:effectLst/>
                <a:uLnTx/>
                <a:uFillTx/>
                <a:latin typeface="Tahoma"/>
                <a:ea typeface="Tahoma"/>
                <a:cs typeface="Tahoma"/>
                <a:sym typeface="Tahoma"/>
              </a:rPr>
              <a:t>Chronic Condition</a:t>
            </a:r>
          </a:p>
        </p:txBody>
      </p:sp>
      <p:sp>
        <p:nvSpPr>
          <p:cNvPr id="13" name="Text 5">
            <a:extLst>
              <a:ext uri="{FF2B5EF4-FFF2-40B4-BE49-F238E27FC236}">
                <a16:creationId xmlns:a16="http://schemas.microsoft.com/office/drawing/2014/main" id="{93430D05-B6DC-66EA-1FCA-C78575549430}"/>
              </a:ext>
            </a:extLst>
          </p:cNvPr>
          <p:cNvSpPr txBox="1"/>
          <p:nvPr/>
        </p:nvSpPr>
        <p:spPr>
          <a:xfrm>
            <a:off x="14556046" y="7141545"/>
            <a:ext cx="7993808" cy="18979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defTabSz="1219200">
              <a:lnSpc>
                <a:spcPts val="3700"/>
              </a:lnSpc>
              <a:spcBef>
                <a:spcPts val="0"/>
              </a:spcBef>
              <a:defRPr sz="3200">
                <a:latin typeface="Tahoma"/>
                <a:ea typeface="Tahoma"/>
                <a:cs typeface="Tahoma"/>
                <a:sym typeface="Tahoma"/>
              </a:defRPr>
            </a:lvl1pPr>
          </a:lstStyle>
          <a:p>
            <a:pPr marL="0" marR="0" lvl="0" indent="0" algn="l" defTabSz="1219200" rtl="0" eaLnBrk="1" fontAlgn="auto" latinLnBrk="0" hangingPunct="0">
              <a:lnSpc>
                <a:spcPts val="3700"/>
              </a:lnSpc>
              <a:spcBef>
                <a:spcPts val="0"/>
              </a:spcBef>
              <a:spcAft>
                <a:spcPts val="0"/>
              </a:spcAft>
              <a:buClrTx/>
              <a:buSzTx/>
              <a:buFontTx/>
              <a:buNone/>
              <a:tabLst/>
              <a:defRPr/>
            </a:pPr>
            <a:r>
              <a:rPr kumimoji="0" lang="en-US" sz="3200" b="0" i="0" u="none" strike="noStrike" kern="0" cap="none" spc="0" normalizeH="0" baseline="0" noProof="0" dirty="0">
                <a:ln>
                  <a:noFill/>
                </a:ln>
                <a:solidFill>
                  <a:schemeClr val="tx1">
                    <a:lumMod val="75000"/>
                    <a:lumOff val="25000"/>
                  </a:schemeClr>
                </a:solidFill>
                <a:effectLst/>
                <a:uLnTx/>
                <a:uFillTx/>
                <a:latin typeface="Tahoma"/>
                <a:ea typeface="Tahoma"/>
                <a:cs typeface="Tahoma"/>
                <a:sym typeface="Tahoma"/>
              </a:rPr>
              <a:t>Suffer </a:t>
            </a:r>
            <a:r>
              <a:rPr kumimoji="0" sz="3200" b="0" i="0" u="none" strike="noStrike" kern="0" cap="none" spc="0" normalizeH="0" baseline="0" noProof="0" dirty="0">
                <a:ln>
                  <a:noFill/>
                </a:ln>
                <a:solidFill>
                  <a:schemeClr val="tx1">
                    <a:lumMod val="75000"/>
                    <a:lumOff val="25000"/>
                  </a:schemeClr>
                </a:solidFill>
                <a:effectLst/>
                <a:uLnTx/>
                <a:uFillTx/>
                <a:latin typeface="Tahoma"/>
                <a:ea typeface="Tahoma"/>
                <a:cs typeface="Tahoma"/>
                <a:sym typeface="Tahoma"/>
              </a:rPr>
              <a:t>from Tinnitus (ringing in the ears</a:t>
            </a:r>
            <a:r>
              <a:rPr kumimoji="0" lang="en-US" sz="3200" b="0" i="0" u="none" strike="noStrike" kern="0" cap="none" spc="0" normalizeH="0" baseline="0" noProof="0" dirty="0">
                <a:ln>
                  <a:noFill/>
                </a:ln>
                <a:solidFill>
                  <a:schemeClr val="tx1">
                    <a:lumMod val="75000"/>
                    <a:lumOff val="25000"/>
                  </a:schemeClr>
                </a:solidFill>
                <a:effectLst/>
                <a:uLnTx/>
                <a:uFillTx/>
                <a:latin typeface="Tahoma"/>
                <a:ea typeface="Tahoma"/>
                <a:cs typeface="Tahoma"/>
                <a:sym typeface="Tahoma"/>
              </a:rPr>
              <a:t>). </a:t>
            </a:r>
            <a:r>
              <a:rPr lang="en-US" b="1" i="0" dirty="0">
                <a:solidFill>
                  <a:schemeClr val="tx1">
                    <a:lumMod val="75000"/>
                    <a:lumOff val="25000"/>
                  </a:schemeClr>
                </a:solidFill>
                <a:effectLst/>
              </a:rPr>
              <a:t>Tinnitus has a negative impact on quality of life, similar to chronic daily headache and low back pain.</a:t>
            </a:r>
            <a:endParaRPr kumimoji="0" sz="3200" b="0" i="0" u="none" strike="noStrike" kern="0" cap="none" spc="0" normalizeH="0" baseline="0" noProof="0" dirty="0">
              <a:ln>
                <a:noFill/>
              </a:ln>
              <a:solidFill>
                <a:schemeClr val="tx1">
                  <a:lumMod val="75000"/>
                  <a:lumOff val="25000"/>
                </a:schemeClr>
              </a:solidFill>
              <a:effectLst/>
              <a:uLnTx/>
              <a:uFillTx/>
              <a:latin typeface="Tahoma"/>
              <a:ea typeface="Tahoma"/>
              <a:cs typeface="Tahoma"/>
              <a:sym typeface="Tahoma"/>
            </a:endParaRPr>
          </a:p>
        </p:txBody>
      </p:sp>
      <p:sp>
        <p:nvSpPr>
          <p:cNvPr id="14" name="Text 6">
            <a:extLst>
              <a:ext uri="{FF2B5EF4-FFF2-40B4-BE49-F238E27FC236}">
                <a16:creationId xmlns:a16="http://schemas.microsoft.com/office/drawing/2014/main" id="{45C96FFD-A524-FA89-4C32-7868BB563570}"/>
              </a:ext>
            </a:extLst>
          </p:cNvPr>
          <p:cNvSpPr txBox="1"/>
          <p:nvPr/>
        </p:nvSpPr>
        <p:spPr>
          <a:xfrm>
            <a:off x="11639297" y="7457288"/>
            <a:ext cx="2187982" cy="6924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lvl1pPr algn="ctr" defTabSz="1219200">
              <a:lnSpc>
                <a:spcPts val="5400"/>
              </a:lnSpc>
              <a:spcBef>
                <a:spcPts val="0"/>
              </a:spcBef>
              <a:defRPr sz="4000" b="1">
                <a:solidFill>
                  <a:srgbClr val="303030"/>
                </a:solidFill>
                <a:latin typeface="Tahoma"/>
                <a:ea typeface="Tahoma"/>
                <a:cs typeface="Tahoma"/>
                <a:sym typeface="Tahoma"/>
              </a:defRPr>
            </a:lvl1pPr>
          </a:lstStyle>
          <a:p>
            <a:pPr marL="0" marR="0" lvl="0" indent="0" algn="ctr" defTabSz="1219200" rtl="0" eaLnBrk="1" fontAlgn="auto" latinLnBrk="0" hangingPunct="0">
              <a:lnSpc>
                <a:spcPts val="5400"/>
              </a:lnSpc>
              <a:spcBef>
                <a:spcPts val="0"/>
              </a:spcBef>
              <a:spcAft>
                <a:spcPts val="0"/>
              </a:spcAft>
              <a:buClrTx/>
              <a:buSzTx/>
              <a:buFontTx/>
              <a:buNone/>
              <a:tabLst/>
              <a:defRPr/>
            </a:pPr>
            <a:r>
              <a:rPr kumimoji="0" sz="5400" b="1" i="0" u="none" strike="noStrike" kern="0" cap="none" spc="0" normalizeH="0" baseline="0" noProof="0" dirty="0">
                <a:ln>
                  <a:noFill/>
                </a:ln>
                <a:solidFill>
                  <a:schemeClr val="tx1">
                    <a:lumMod val="75000"/>
                    <a:lumOff val="25000"/>
                  </a:schemeClr>
                </a:solidFill>
                <a:effectLst/>
                <a:uLnTx/>
                <a:uFillTx/>
                <a:latin typeface="Tahoma"/>
                <a:ea typeface="Tahoma"/>
                <a:cs typeface="Tahoma"/>
                <a:sym typeface="Tahoma"/>
              </a:rPr>
              <a:t>1 </a:t>
            </a:r>
            <a:r>
              <a:rPr kumimoji="0" sz="4400" b="0" i="0" u="none" strike="noStrike" kern="0" cap="none" spc="0" normalizeH="0" baseline="0" noProof="0" dirty="0">
                <a:ln>
                  <a:noFill/>
                </a:ln>
                <a:solidFill>
                  <a:schemeClr val="tx1">
                    <a:lumMod val="75000"/>
                    <a:lumOff val="25000"/>
                  </a:schemeClr>
                </a:solidFill>
                <a:effectLst/>
                <a:uLnTx/>
                <a:uFillTx/>
                <a:latin typeface="Tahoma"/>
                <a:ea typeface="Tahoma"/>
                <a:cs typeface="Tahoma"/>
                <a:sym typeface="Tahoma"/>
              </a:rPr>
              <a:t>in</a:t>
            </a:r>
            <a:r>
              <a:rPr kumimoji="0" sz="5400" b="1" i="0" u="none" strike="noStrike" kern="0" cap="none" spc="0" normalizeH="0" baseline="0" noProof="0" dirty="0">
                <a:ln>
                  <a:noFill/>
                </a:ln>
                <a:solidFill>
                  <a:schemeClr val="tx1">
                    <a:lumMod val="75000"/>
                    <a:lumOff val="25000"/>
                  </a:schemeClr>
                </a:solidFill>
                <a:effectLst/>
                <a:uLnTx/>
                <a:uFillTx/>
                <a:latin typeface="Tahoma"/>
                <a:ea typeface="Tahoma"/>
                <a:cs typeface="Tahoma"/>
                <a:sym typeface="Tahoma"/>
              </a:rPr>
              <a:t> 4</a:t>
            </a:r>
          </a:p>
        </p:txBody>
      </p:sp>
      <p:sp>
        <p:nvSpPr>
          <p:cNvPr id="15" name="Text 7">
            <a:extLst>
              <a:ext uri="{FF2B5EF4-FFF2-40B4-BE49-F238E27FC236}">
                <a16:creationId xmlns:a16="http://schemas.microsoft.com/office/drawing/2014/main" id="{99760A6B-3D4A-A65E-787A-45FCDF4F516A}"/>
              </a:ext>
            </a:extLst>
          </p:cNvPr>
          <p:cNvSpPr txBox="1"/>
          <p:nvPr/>
        </p:nvSpPr>
        <p:spPr>
          <a:xfrm>
            <a:off x="11525252" y="8240092"/>
            <a:ext cx="2489202" cy="8207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0" marR="0" lvl="0" indent="0" algn="ctr" defTabSz="1219200" rtl="0" eaLnBrk="1" fontAlgn="auto" latinLnBrk="0" hangingPunct="0">
              <a:lnSpc>
                <a:spcPts val="3200"/>
              </a:lnSpc>
              <a:spcBef>
                <a:spcPts val="0"/>
              </a:spcBef>
              <a:spcAft>
                <a:spcPts val="0"/>
              </a:spcAft>
              <a:buClrTx/>
              <a:buSzTx/>
              <a:buFontTx/>
              <a:buNone/>
              <a:tabLst/>
              <a:defRPr sz="2400">
                <a:solidFill>
                  <a:srgbClr val="303030"/>
                </a:solidFill>
                <a:latin typeface="Tahoma"/>
                <a:ea typeface="Tahoma"/>
                <a:cs typeface="Tahoma"/>
                <a:sym typeface="Tahoma"/>
              </a:defRPr>
            </a:pPr>
            <a:r>
              <a:rPr kumimoji="0" sz="3200" b="0" i="0" u="none" strike="noStrike" kern="0" cap="none" spc="0" normalizeH="0" baseline="0" noProof="0" dirty="0">
                <a:ln>
                  <a:noFill/>
                </a:ln>
                <a:solidFill>
                  <a:schemeClr val="tx1">
                    <a:lumMod val="75000"/>
                    <a:lumOff val="25000"/>
                  </a:schemeClr>
                </a:solidFill>
                <a:effectLst/>
                <a:uLnTx/>
                <a:uFillTx/>
                <a:latin typeface="Tahoma"/>
                <a:ea typeface="Tahoma"/>
                <a:cs typeface="Tahoma"/>
                <a:sym typeface="Tahoma"/>
              </a:rPr>
              <a:t>Working-age</a:t>
            </a:r>
          </a:p>
          <a:p>
            <a:pPr marL="0" marR="0" lvl="0" indent="0" algn="ctr" defTabSz="1219200" rtl="0" eaLnBrk="1" fontAlgn="auto" latinLnBrk="0" hangingPunct="0">
              <a:lnSpc>
                <a:spcPts val="3200"/>
              </a:lnSpc>
              <a:spcBef>
                <a:spcPts val="0"/>
              </a:spcBef>
              <a:spcAft>
                <a:spcPts val="0"/>
              </a:spcAft>
              <a:buClrTx/>
              <a:buSzTx/>
              <a:buFontTx/>
              <a:buNone/>
              <a:tabLst/>
              <a:defRPr sz="2400">
                <a:solidFill>
                  <a:srgbClr val="303030"/>
                </a:solidFill>
                <a:latin typeface="Tahoma"/>
                <a:ea typeface="Tahoma"/>
                <a:cs typeface="Tahoma"/>
                <a:sym typeface="Tahoma"/>
              </a:defRPr>
            </a:pPr>
            <a:r>
              <a:rPr kumimoji="0" sz="3200" b="0" i="0" u="none" strike="noStrike" kern="0" cap="none" spc="0" normalizeH="0" baseline="0" noProof="0" dirty="0">
                <a:ln>
                  <a:noFill/>
                </a:ln>
                <a:solidFill>
                  <a:schemeClr val="tx1">
                    <a:lumMod val="75000"/>
                    <a:lumOff val="25000"/>
                  </a:schemeClr>
                </a:solidFill>
                <a:effectLst/>
                <a:uLnTx/>
                <a:uFillTx/>
                <a:latin typeface="Tahoma"/>
                <a:ea typeface="Tahoma"/>
                <a:cs typeface="Tahoma"/>
                <a:sym typeface="Tahoma"/>
              </a:rPr>
              <a:t>adults</a:t>
            </a:r>
          </a:p>
        </p:txBody>
      </p:sp>
      <p:sp>
        <p:nvSpPr>
          <p:cNvPr id="16" name="Oval 21">
            <a:extLst>
              <a:ext uri="{FF2B5EF4-FFF2-40B4-BE49-F238E27FC236}">
                <a16:creationId xmlns:a16="http://schemas.microsoft.com/office/drawing/2014/main" id="{952909CA-E35F-C84D-1930-761DE4F4C668}"/>
              </a:ext>
            </a:extLst>
          </p:cNvPr>
          <p:cNvSpPr/>
          <p:nvPr/>
        </p:nvSpPr>
        <p:spPr>
          <a:xfrm>
            <a:off x="11410450" y="3686914"/>
            <a:ext cx="2667003" cy="2667004"/>
          </a:xfrm>
          <a:prstGeom prst="ellipse">
            <a:avLst/>
          </a:prstGeom>
          <a:solidFill>
            <a:schemeClr val="accent4">
              <a:lumMod val="75000"/>
              <a:alpha val="47337"/>
            </a:schemeClr>
          </a:solidFill>
          <a:ln w="12700">
            <a:solidFill>
              <a:schemeClr val="tx2"/>
            </a:solidFill>
            <a:miter lim="400000"/>
          </a:ln>
        </p:spPr>
        <p:txBody>
          <a:bodyPr lIns="50800" tIns="50800" rIns="50800" bIns="50800" anchor="ctr"/>
          <a:lstStyle/>
          <a:p>
            <a:pPr marL="0" marR="0" lvl="0" indent="0" algn="ctr" defTabSz="1219200" rtl="0" eaLnBrk="1" fontAlgn="auto" latinLnBrk="0" hangingPunct="0">
              <a:lnSpc>
                <a:spcPct val="100000"/>
              </a:lnSpc>
              <a:spcBef>
                <a:spcPts val="0"/>
              </a:spcBef>
              <a:spcAft>
                <a:spcPts val="0"/>
              </a:spcAft>
              <a:buClrTx/>
              <a:buSzTx/>
              <a:buFontTx/>
              <a:buNone/>
              <a:tabLst/>
              <a:defRPr sz="2400">
                <a:solidFill>
                  <a:srgbClr val="303030"/>
                </a:solidFill>
                <a:latin typeface="Calibri"/>
                <a:ea typeface="Calibri"/>
                <a:cs typeface="Calibri"/>
                <a:sym typeface="Calibri"/>
              </a:defRPr>
            </a:pPr>
            <a:endParaRPr kumimoji="0" sz="2400" b="0" i="0" u="none" strike="noStrike" kern="0" cap="none" spc="0" normalizeH="0" baseline="0" noProof="0">
              <a:ln>
                <a:noFill/>
              </a:ln>
              <a:solidFill>
                <a:srgbClr val="303030"/>
              </a:solidFill>
              <a:effectLst/>
              <a:uLnTx/>
              <a:uFillTx/>
              <a:latin typeface="Calibri"/>
              <a:cs typeface="Calibri"/>
              <a:sym typeface="Calibri"/>
            </a:endParaRPr>
          </a:p>
        </p:txBody>
      </p:sp>
      <p:sp>
        <p:nvSpPr>
          <p:cNvPr id="17" name="Text 10">
            <a:extLst>
              <a:ext uri="{FF2B5EF4-FFF2-40B4-BE49-F238E27FC236}">
                <a16:creationId xmlns:a16="http://schemas.microsoft.com/office/drawing/2014/main" id="{36830606-3769-88E5-CD29-0D32952F4686}"/>
              </a:ext>
            </a:extLst>
          </p:cNvPr>
          <p:cNvSpPr txBox="1"/>
          <p:nvPr/>
        </p:nvSpPr>
        <p:spPr>
          <a:xfrm>
            <a:off x="14460063" y="4281504"/>
            <a:ext cx="7718458" cy="13295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marL="0" marR="0" lvl="0" indent="0" algn="l" defTabSz="2438337" rtl="0" eaLnBrk="1" fontAlgn="auto" latinLnBrk="0" hangingPunct="0">
              <a:lnSpc>
                <a:spcPct val="90000"/>
              </a:lnSpc>
              <a:spcBef>
                <a:spcPts val="4500"/>
              </a:spcBef>
              <a:spcAft>
                <a:spcPts val="0"/>
              </a:spcAft>
              <a:buClrTx/>
              <a:buSzTx/>
              <a:buFontTx/>
              <a:buNone/>
              <a:tabLst/>
              <a:defRPr sz="3200">
                <a:latin typeface="Tahoma"/>
                <a:ea typeface="Tahoma"/>
                <a:cs typeface="Tahoma"/>
                <a:sym typeface="Tahoma"/>
              </a:defRPr>
            </a:pPr>
            <a:r>
              <a:rPr kumimoji="0" sz="3200" b="0" i="0" u="none" strike="noStrike" kern="0" cap="none" spc="0" normalizeH="0" baseline="0" noProof="0" dirty="0">
                <a:ln>
                  <a:noFill/>
                </a:ln>
                <a:solidFill>
                  <a:schemeClr val="tx1">
                    <a:lumMod val="75000"/>
                    <a:lumOff val="25000"/>
                  </a:schemeClr>
                </a:solidFill>
                <a:effectLst/>
                <a:uLnTx/>
                <a:uFillTx/>
                <a:latin typeface="Tahoma"/>
                <a:ea typeface="Tahoma"/>
                <a:cs typeface="Tahoma"/>
                <a:sym typeface="Tahoma"/>
              </a:rPr>
              <a:t>people ages 12-35 are at risk of </a:t>
            </a:r>
            <a:r>
              <a:rPr kumimoji="0" sz="3200" b="1" i="0" u="none" strike="noStrike" kern="0" cap="none" spc="0" normalizeH="0" baseline="0" noProof="0" dirty="0">
                <a:ln>
                  <a:noFill/>
                </a:ln>
                <a:solidFill>
                  <a:schemeClr val="tx1">
                    <a:lumMod val="75000"/>
                    <a:lumOff val="25000"/>
                  </a:schemeClr>
                </a:solidFill>
                <a:effectLst/>
                <a:uLnTx/>
                <a:uFillTx/>
                <a:latin typeface="Tahoma"/>
                <a:ea typeface="Tahoma"/>
                <a:cs typeface="Tahoma"/>
                <a:sym typeface="Tahoma"/>
              </a:rPr>
              <a:t>permanent, avoidable noise-induced hearing loss</a:t>
            </a:r>
            <a:r>
              <a:rPr kumimoji="0" sz="3200" b="0" i="0" u="none" strike="noStrike" kern="0" cap="none" spc="0" normalizeH="0" baseline="0" noProof="0" dirty="0">
                <a:ln>
                  <a:noFill/>
                </a:ln>
                <a:solidFill>
                  <a:schemeClr val="tx1">
                    <a:lumMod val="75000"/>
                    <a:lumOff val="25000"/>
                  </a:schemeClr>
                </a:solidFill>
                <a:effectLst/>
                <a:uLnTx/>
                <a:uFillTx/>
                <a:latin typeface="Tahoma"/>
                <a:ea typeface="Tahoma"/>
                <a:cs typeface="Tahoma"/>
                <a:sym typeface="Tahoma"/>
              </a:rPr>
              <a:t> due to unsafe​ listening.</a:t>
            </a:r>
          </a:p>
        </p:txBody>
      </p:sp>
      <p:sp>
        <p:nvSpPr>
          <p:cNvPr id="18" name="Text 11">
            <a:extLst>
              <a:ext uri="{FF2B5EF4-FFF2-40B4-BE49-F238E27FC236}">
                <a16:creationId xmlns:a16="http://schemas.microsoft.com/office/drawing/2014/main" id="{3FFB26CA-776A-C678-C9BE-351A326E761F}"/>
              </a:ext>
            </a:extLst>
          </p:cNvPr>
          <p:cNvSpPr txBox="1"/>
          <p:nvPr/>
        </p:nvSpPr>
        <p:spPr>
          <a:xfrm>
            <a:off x="11584693" y="4302261"/>
            <a:ext cx="2370321" cy="13393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gn="ctr" defTabSz="1219200">
              <a:lnSpc>
                <a:spcPts val="5400"/>
              </a:lnSpc>
              <a:spcBef>
                <a:spcPts val="0"/>
              </a:spcBef>
              <a:defRPr sz="4000" b="1">
                <a:solidFill>
                  <a:srgbClr val="303030"/>
                </a:solidFill>
                <a:latin typeface="Tahoma"/>
                <a:ea typeface="Tahoma"/>
                <a:cs typeface="Tahoma"/>
                <a:sym typeface="Tahoma"/>
              </a:defRPr>
            </a:lvl1pPr>
          </a:lstStyle>
          <a:p>
            <a:pPr marL="0" marR="0" lvl="0" indent="0" algn="ctr" defTabSz="1219200" rtl="0" eaLnBrk="1" fontAlgn="auto" latinLnBrk="0" hangingPunct="0">
              <a:lnSpc>
                <a:spcPts val="5400"/>
              </a:lnSpc>
              <a:spcBef>
                <a:spcPts val="0"/>
              </a:spcBef>
              <a:spcAft>
                <a:spcPts val="0"/>
              </a:spcAft>
              <a:buClrTx/>
              <a:buSzTx/>
              <a:buFontTx/>
              <a:buNone/>
              <a:tabLst/>
              <a:defRPr/>
            </a:pPr>
            <a:r>
              <a:rPr kumimoji="0" sz="5400" b="1" i="0" u="none" strike="noStrike" kern="0" cap="none" spc="0" normalizeH="0" baseline="0" noProof="0" dirty="0">
                <a:ln>
                  <a:noFill/>
                </a:ln>
                <a:solidFill>
                  <a:schemeClr val="tx1">
                    <a:lumMod val="75000"/>
                    <a:lumOff val="25000"/>
                  </a:schemeClr>
                </a:solidFill>
                <a:effectLst/>
                <a:uLnTx/>
                <a:uFillTx/>
                <a:latin typeface="Tahoma"/>
                <a:ea typeface="Tahoma"/>
                <a:cs typeface="Tahoma"/>
                <a:sym typeface="Tahoma"/>
              </a:rPr>
              <a:t>1.5</a:t>
            </a:r>
            <a:r>
              <a:rPr kumimoji="0" sz="4000" b="1" i="0" u="none" strike="noStrike" kern="0" cap="none" spc="0" normalizeH="0" baseline="0" noProof="0" dirty="0">
                <a:ln>
                  <a:noFill/>
                </a:ln>
                <a:solidFill>
                  <a:schemeClr val="tx1">
                    <a:lumMod val="75000"/>
                    <a:lumOff val="25000"/>
                  </a:schemeClr>
                </a:solidFill>
                <a:effectLst/>
                <a:uLnTx/>
                <a:uFillTx/>
                <a:latin typeface="Tahoma"/>
                <a:ea typeface="Tahoma"/>
                <a:cs typeface="Tahoma"/>
                <a:sym typeface="Tahoma"/>
              </a:rPr>
              <a:t> </a:t>
            </a:r>
            <a:r>
              <a:rPr kumimoji="0" sz="4400" b="1" i="0" u="none" strike="noStrike" kern="0" cap="none" spc="0" normalizeH="0" baseline="0" noProof="0" dirty="0">
                <a:ln>
                  <a:noFill/>
                </a:ln>
                <a:solidFill>
                  <a:schemeClr val="tx1">
                    <a:lumMod val="75000"/>
                    <a:lumOff val="25000"/>
                  </a:schemeClr>
                </a:solidFill>
                <a:effectLst/>
                <a:uLnTx/>
                <a:uFillTx/>
                <a:latin typeface="Tahoma"/>
                <a:ea typeface="Tahoma"/>
                <a:cs typeface="Tahoma"/>
                <a:sym typeface="Tahoma"/>
              </a:rPr>
              <a:t>Billion</a:t>
            </a:r>
            <a:endParaRPr kumimoji="0" sz="4000" b="1" i="0" u="none" strike="noStrike" kern="0" cap="none" spc="0" normalizeH="0" baseline="0" noProof="0" dirty="0">
              <a:ln>
                <a:noFill/>
              </a:ln>
              <a:solidFill>
                <a:schemeClr val="tx1">
                  <a:lumMod val="75000"/>
                  <a:lumOff val="25000"/>
                </a:schemeClr>
              </a:solidFill>
              <a:effectLst/>
              <a:uLnTx/>
              <a:uFillTx/>
              <a:latin typeface="Tahoma"/>
              <a:ea typeface="Tahoma"/>
              <a:cs typeface="Tahoma"/>
              <a:sym typeface="Tahoma"/>
            </a:endParaRPr>
          </a:p>
        </p:txBody>
      </p:sp>
      <p:sp>
        <p:nvSpPr>
          <p:cNvPr id="19" name="Text 0">
            <a:extLst>
              <a:ext uri="{FF2B5EF4-FFF2-40B4-BE49-F238E27FC236}">
                <a16:creationId xmlns:a16="http://schemas.microsoft.com/office/drawing/2014/main" id="{2492E3A0-26DC-2A98-ED28-2AB6D6C87CF5}"/>
              </a:ext>
            </a:extLst>
          </p:cNvPr>
          <p:cNvSpPr/>
          <p:nvPr/>
        </p:nvSpPr>
        <p:spPr>
          <a:xfrm>
            <a:off x="2526979" y="4618386"/>
            <a:ext cx="4901960" cy="3019425"/>
          </a:xfrm>
          <a:prstGeom prst="rect">
            <a:avLst/>
          </a:prstGeom>
          <a:noFill/>
          <a:ln/>
        </p:spPr>
        <p:txBody>
          <a:bodyPr wrap="square" lIns="0" tIns="0" rIns="0" bIns="0" rtlCol="0" anchor="ctr"/>
          <a:lstStyle/>
          <a:p>
            <a:pPr algn="r">
              <a:lnSpc>
                <a:spcPts val="23850"/>
              </a:lnSpc>
            </a:pPr>
            <a:r>
              <a:rPr lang="en-US" sz="17400" dirty="0">
                <a:solidFill>
                  <a:schemeClr val="accent4">
                    <a:lumMod val="75000"/>
                  </a:schemeClr>
                </a:solidFill>
                <a:latin typeface="Avenir Medium"/>
                <a:ea typeface="Avenir Heavy"/>
              </a:rPr>
              <a:t>50M</a:t>
            </a:r>
            <a:endParaRPr lang="en-US" sz="17400" dirty="0">
              <a:solidFill>
                <a:schemeClr val="accent4">
                  <a:lumMod val="75000"/>
                </a:schemeClr>
              </a:solidFill>
              <a:latin typeface="Avenir Medium"/>
            </a:endParaRPr>
          </a:p>
        </p:txBody>
      </p:sp>
      <p:sp>
        <p:nvSpPr>
          <p:cNvPr id="20" name="Text 1">
            <a:extLst>
              <a:ext uri="{FF2B5EF4-FFF2-40B4-BE49-F238E27FC236}">
                <a16:creationId xmlns:a16="http://schemas.microsoft.com/office/drawing/2014/main" id="{92FD4F6E-9CCA-E1B0-4246-881293338A4C}"/>
              </a:ext>
            </a:extLst>
          </p:cNvPr>
          <p:cNvSpPr/>
          <p:nvPr/>
        </p:nvSpPr>
        <p:spPr>
          <a:xfrm>
            <a:off x="2162986" y="7219842"/>
            <a:ext cx="6067425" cy="1866900"/>
          </a:xfrm>
          <a:prstGeom prst="rect">
            <a:avLst/>
          </a:prstGeom>
          <a:noFill/>
          <a:ln/>
        </p:spPr>
        <p:txBody>
          <a:bodyPr wrap="square" lIns="0" tIns="0" rIns="0" bIns="0" rtlCol="0" anchor="t"/>
          <a:lstStyle/>
          <a:p>
            <a:pPr>
              <a:spcAft>
                <a:spcPts val="600"/>
              </a:spcAft>
            </a:pPr>
            <a:r>
              <a:rPr lang="en-US" sz="4800" b="1" i="0" dirty="0">
                <a:solidFill>
                  <a:schemeClr val="tx1">
                    <a:lumMod val="65000"/>
                    <a:lumOff val="35000"/>
                  </a:schemeClr>
                </a:solidFill>
                <a:latin typeface="Avenir"/>
                <a:ea typeface="Avenir Book"/>
                <a:cs typeface="Avenir Book" pitchFamily="34" charset="-120"/>
              </a:rPr>
              <a:t>Americans have hearing issues</a:t>
            </a:r>
            <a:endParaRPr lang="en-US" sz="4800" b="1" dirty="0">
              <a:solidFill>
                <a:schemeClr val="tx1">
                  <a:lumMod val="65000"/>
                  <a:lumOff val="35000"/>
                </a:schemeClr>
              </a:solidFill>
              <a:latin typeface="Avenir"/>
              <a:ea typeface="Avenir Book"/>
            </a:endParaRPr>
          </a:p>
        </p:txBody>
      </p:sp>
      <p:sp>
        <p:nvSpPr>
          <p:cNvPr id="21" name="Text 11">
            <a:extLst>
              <a:ext uri="{FF2B5EF4-FFF2-40B4-BE49-F238E27FC236}">
                <a16:creationId xmlns:a16="http://schemas.microsoft.com/office/drawing/2014/main" id="{ECEB79E2-0F0E-FFF7-0CA3-E6B752B1FD2A}"/>
              </a:ext>
            </a:extLst>
          </p:cNvPr>
          <p:cNvSpPr txBox="1"/>
          <p:nvPr/>
        </p:nvSpPr>
        <p:spPr>
          <a:xfrm>
            <a:off x="11639297" y="10889231"/>
            <a:ext cx="2370321" cy="6924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gn="ctr" defTabSz="1219200">
              <a:lnSpc>
                <a:spcPts val="5400"/>
              </a:lnSpc>
              <a:spcBef>
                <a:spcPts val="0"/>
              </a:spcBef>
              <a:defRPr sz="4000" b="1">
                <a:solidFill>
                  <a:srgbClr val="303030"/>
                </a:solidFill>
                <a:latin typeface="Tahoma"/>
                <a:ea typeface="Tahoma"/>
                <a:cs typeface="Tahoma"/>
                <a:sym typeface="Tahoma"/>
              </a:defRPr>
            </a:lvl1pPr>
          </a:lstStyle>
          <a:p>
            <a:pPr marL="0" marR="0" lvl="0" indent="0" algn="ctr" defTabSz="1219200" rtl="0" eaLnBrk="1" fontAlgn="auto" latinLnBrk="0" hangingPunct="0">
              <a:lnSpc>
                <a:spcPts val="5400"/>
              </a:lnSpc>
              <a:spcBef>
                <a:spcPts val="0"/>
              </a:spcBef>
              <a:spcAft>
                <a:spcPts val="0"/>
              </a:spcAft>
              <a:buClrTx/>
              <a:buSzTx/>
              <a:buFontTx/>
              <a:buNone/>
              <a:tabLst/>
              <a:defRPr/>
            </a:pPr>
            <a:r>
              <a:rPr kumimoji="0" lang="en-US" sz="5400" b="1" i="0" u="none" strike="noStrike" kern="0" cap="none" spc="0" normalizeH="0" baseline="0" noProof="0" dirty="0">
                <a:ln>
                  <a:noFill/>
                </a:ln>
                <a:solidFill>
                  <a:schemeClr val="tx1">
                    <a:lumMod val="75000"/>
                    <a:lumOff val="25000"/>
                  </a:schemeClr>
                </a:solidFill>
                <a:effectLst/>
                <a:uLnTx/>
                <a:uFillTx/>
                <a:latin typeface="Tahoma"/>
                <a:ea typeface="Tahoma"/>
                <a:cs typeface="Tahoma"/>
                <a:sym typeface="Tahoma"/>
              </a:rPr>
              <a:t>60%</a:t>
            </a:r>
          </a:p>
        </p:txBody>
      </p:sp>
      <p:sp>
        <p:nvSpPr>
          <p:cNvPr id="22" name="Text 1">
            <a:extLst>
              <a:ext uri="{FF2B5EF4-FFF2-40B4-BE49-F238E27FC236}">
                <a16:creationId xmlns:a16="http://schemas.microsoft.com/office/drawing/2014/main" id="{709578F5-8F30-F147-1F5B-D17979FF2FCA}"/>
              </a:ext>
            </a:extLst>
          </p:cNvPr>
          <p:cNvSpPr txBox="1"/>
          <p:nvPr/>
        </p:nvSpPr>
        <p:spPr>
          <a:xfrm>
            <a:off x="14556046" y="9755571"/>
            <a:ext cx="7993808" cy="36240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lgn="l" defTabSz="1219200">
              <a:lnSpc>
                <a:spcPts val="3700"/>
              </a:lnSpc>
              <a:defRPr sz="3200">
                <a:latin typeface="Tahoma"/>
                <a:ea typeface="Tahoma"/>
                <a:cs typeface="Tahoma"/>
                <a:sym typeface="Tahoma"/>
              </a:defRPr>
            </a:pPr>
            <a:r>
              <a:rPr kumimoji="0" lang="en-US" sz="3200" b="1" i="0" u="none" strike="noStrike" kern="0" cap="none" spc="0" normalizeH="0" baseline="0" noProof="0" dirty="0">
                <a:ln>
                  <a:noFill/>
                </a:ln>
                <a:solidFill>
                  <a:schemeClr val="tx1">
                    <a:lumMod val="75000"/>
                    <a:lumOff val="25000"/>
                  </a:schemeClr>
                </a:solidFill>
                <a:effectLst/>
                <a:uLnTx/>
                <a:uFillTx/>
                <a:latin typeface="Tahoma"/>
                <a:ea typeface="Tahoma"/>
                <a:cs typeface="Tahoma"/>
                <a:sym typeface="Tahoma"/>
              </a:rPr>
              <a:t>Of hearing loss cases are considered preventable, and yet: </a:t>
            </a:r>
          </a:p>
          <a:p>
            <a:pPr marL="457200" indent="-457200" algn="l" defTabSz="1219200">
              <a:spcBef>
                <a:spcPts val="600"/>
              </a:spcBef>
              <a:spcAft>
                <a:spcPts val="600"/>
              </a:spcAft>
              <a:buFont typeface="Arial" panose="020B0604020202020204" pitchFamily="34" charset="0"/>
              <a:buChar char="•"/>
              <a:defRPr sz="3200">
                <a:latin typeface="Tahoma"/>
                <a:ea typeface="Tahoma"/>
                <a:cs typeface="Tahoma"/>
                <a:sym typeface="Tahoma"/>
              </a:defRPr>
            </a:pPr>
            <a:r>
              <a:rPr lang="en-US" sz="3200" b="1" dirty="0">
                <a:solidFill>
                  <a:schemeClr val="tx1">
                    <a:lumMod val="75000"/>
                    <a:lumOff val="25000"/>
                  </a:schemeClr>
                </a:solidFill>
                <a:latin typeface="Tahoma"/>
                <a:ea typeface="Tahoma"/>
                <a:cs typeface="Tahoma"/>
                <a:sym typeface="Tahoma"/>
              </a:rPr>
              <a:t>4 of 5 </a:t>
            </a:r>
            <a:r>
              <a:rPr lang="en-US" sz="3200" dirty="0">
                <a:solidFill>
                  <a:schemeClr val="tx1">
                    <a:lumMod val="75000"/>
                    <a:lumOff val="25000"/>
                  </a:schemeClr>
                </a:solidFill>
                <a:latin typeface="Tahoma"/>
                <a:ea typeface="Tahoma"/>
                <a:cs typeface="Tahoma"/>
                <a:sym typeface="Tahoma"/>
              </a:rPr>
              <a:t>p</a:t>
            </a:r>
            <a:r>
              <a:rPr lang="en-US" dirty="0">
                <a:solidFill>
                  <a:schemeClr val="tx1">
                    <a:lumMod val="75000"/>
                    <a:lumOff val="25000"/>
                  </a:schemeClr>
                </a:solidFill>
              </a:rPr>
              <a:t>eople report never/seldom wearing hearing protection at loud events</a:t>
            </a:r>
          </a:p>
          <a:p>
            <a:pPr marL="457200" indent="-457200" algn="l" defTabSz="1219200">
              <a:spcBef>
                <a:spcPts val="600"/>
              </a:spcBef>
              <a:buFont typeface="Arial" panose="020B0604020202020204" pitchFamily="34" charset="0"/>
              <a:buChar char="•"/>
              <a:defRPr sz="3200">
                <a:latin typeface="Tahoma"/>
                <a:ea typeface="Tahoma"/>
                <a:cs typeface="Tahoma"/>
                <a:sym typeface="Tahoma"/>
              </a:defRPr>
            </a:pPr>
            <a:r>
              <a:rPr kumimoji="0" lang="en-US" sz="3200" b="1" i="0" u="none" strike="noStrike" kern="0" cap="none" spc="0" normalizeH="0" baseline="0" noProof="0" dirty="0">
                <a:ln>
                  <a:noFill/>
                </a:ln>
                <a:solidFill>
                  <a:schemeClr val="tx1">
                    <a:lumMod val="75000"/>
                    <a:lumOff val="25000"/>
                  </a:schemeClr>
                </a:solidFill>
                <a:effectLst/>
                <a:uLnTx/>
                <a:uFillTx/>
                <a:latin typeface="Tahoma"/>
                <a:ea typeface="Tahoma"/>
                <a:cs typeface="Tahoma"/>
                <a:sym typeface="Tahoma"/>
              </a:rPr>
              <a:t>50% </a:t>
            </a:r>
            <a:r>
              <a:rPr lang="en-US" dirty="0">
                <a:solidFill>
                  <a:schemeClr val="tx1">
                    <a:lumMod val="75000"/>
                    <a:lumOff val="25000"/>
                  </a:schemeClr>
                </a:solidFill>
              </a:rPr>
              <a:t>of noise exposed workers report not wearing hearing protection on the job </a:t>
            </a:r>
            <a:endParaRPr kumimoji="0" lang="en-US" sz="3200" b="0" i="0" u="none" strike="noStrike" kern="0" cap="none" spc="0" normalizeH="0" baseline="0" noProof="0" dirty="0">
              <a:ln>
                <a:noFill/>
              </a:ln>
              <a:solidFill>
                <a:schemeClr val="tx1">
                  <a:lumMod val="75000"/>
                  <a:lumOff val="25000"/>
                </a:schemeClr>
              </a:solidFill>
              <a:effectLst/>
              <a:uLnTx/>
              <a:uFillTx/>
              <a:latin typeface="Tahoma"/>
              <a:ea typeface="Tahoma"/>
              <a:cs typeface="Tahoma"/>
              <a:sym typeface="Tahoma"/>
            </a:endParaRPr>
          </a:p>
          <a:p>
            <a:pPr marL="0" marR="0" lvl="0" indent="0" algn="l" defTabSz="1219200" rtl="0" eaLnBrk="1" fontAlgn="auto" latinLnBrk="0" hangingPunct="0">
              <a:lnSpc>
                <a:spcPts val="3700"/>
              </a:lnSpc>
              <a:spcBef>
                <a:spcPts val="0"/>
              </a:spcBef>
              <a:spcAft>
                <a:spcPts val="0"/>
              </a:spcAft>
              <a:buClrTx/>
              <a:buSzTx/>
              <a:buFontTx/>
              <a:buNone/>
              <a:tabLst/>
              <a:defRPr sz="3200">
                <a:latin typeface="Tahoma"/>
                <a:ea typeface="Tahoma"/>
                <a:cs typeface="Tahoma"/>
                <a:sym typeface="Tahoma"/>
              </a:defRPr>
            </a:pPr>
            <a:r>
              <a:rPr kumimoji="0" lang="en-US" sz="3200" b="0" i="0" u="none" strike="noStrike" kern="0" cap="none" spc="0" normalizeH="0" baseline="0" noProof="0" dirty="0">
                <a:ln>
                  <a:noFill/>
                </a:ln>
                <a:solidFill>
                  <a:schemeClr val="tx1">
                    <a:lumMod val="75000"/>
                    <a:lumOff val="25000"/>
                  </a:schemeClr>
                </a:solidFill>
                <a:effectLst/>
                <a:uLnTx/>
                <a:uFillTx/>
                <a:latin typeface="Tahoma"/>
                <a:ea typeface="Tahoma"/>
                <a:cs typeface="Tahoma"/>
                <a:sym typeface="Tahoma"/>
              </a:rPr>
              <a:t> </a:t>
            </a:r>
            <a:endParaRPr kumimoji="0" sz="3200" b="0" i="0" u="none" strike="noStrike" kern="0" cap="none" spc="0" normalizeH="0" baseline="0" noProof="0" dirty="0">
              <a:ln>
                <a:noFill/>
              </a:ln>
              <a:solidFill>
                <a:schemeClr val="tx1">
                  <a:lumMod val="75000"/>
                  <a:lumOff val="25000"/>
                </a:schemeClr>
              </a:solidFill>
              <a:effectLst/>
              <a:uLnTx/>
              <a:uFillTx/>
              <a:latin typeface="Tahoma"/>
              <a:ea typeface="Tahoma"/>
              <a:cs typeface="Tahoma"/>
              <a:sym typeface="Tahoma"/>
            </a:endParaRPr>
          </a:p>
        </p:txBody>
      </p:sp>
      <p:pic>
        <p:nvPicPr>
          <p:cNvPr id="23" name="Picture 6" descr="Increasing data graphic - Free interface icons">
            <a:extLst>
              <a:ext uri="{FF2B5EF4-FFF2-40B4-BE49-F238E27FC236}">
                <a16:creationId xmlns:a16="http://schemas.microsoft.com/office/drawing/2014/main" id="{B68CE345-85C2-FB46-9D6A-FC1C0193AA7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12411" y="8498353"/>
            <a:ext cx="1524513" cy="1524513"/>
          </a:xfrm>
          <a:prstGeom prst="rect">
            <a:avLst/>
          </a:prstGeom>
          <a:noFill/>
          <a:extLst>
            <a:ext uri="{909E8E84-426E-40DD-AFC4-6F175D3DCCD1}">
              <a14:hiddenFill xmlns:a14="http://schemas.microsoft.com/office/drawing/2010/main">
                <a:solidFill>
                  <a:srgbClr val="FFFFFF"/>
                </a:solidFill>
              </a14:hiddenFill>
            </a:ext>
          </a:extLst>
        </p:spPr>
      </p:pic>
      <p:sp>
        <p:nvSpPr>
          <p:cNvPr id="32" name="Text 7">
            <a:extLst>
              <a:ext uri="{FF2B5EF4-FFF2-40B4-BE49-F238E27FC236}">
                <a16:creationId xmlns:a16="http://schemas.microsoft.com/office/drawing/2014/main" id="{EB8A2259-435C-51F6-AD10-8F355A3FE150}"/>
              </a:ext>
            </a:extLst>
          </p:cNvPr>
          <p:cNvSpPr txBox="1"/>
          <p:nvPr/>
        </p:nvSpPr>
        <p:spPr>
          <a:xfrm>
            <a:off x="11588251" y="11619828"/>
            <a:ext cx="2489202" cy="4103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0" marR="0" lvl="0" indent="0" algn="ctr" defTabSz="1219200" rtl="0" eaLnBrk="1" fontAlgn="auto" latinLnBrk="0" hangingPunct="0">
              <a:lnSpc>
                <a:spcPts val="3200"/>
              </a:lnSpc>
              <a:spcBef>
                <a:spcPts val="0"/>
              </a:spcBef>
              <a:spcAft>
                <a:spcPts val="0"/>
              </a:spcAft>
              <a:buClrTx/>
              <a:buSzTx/>
              <a:buFontTx/>
              <a:buNone/>
              <a:tabLst/>
              <a:defRPr sz="2400">
                <a:solidFill>
                  <a:srgbClr val="303030"/>
                </a:solidFill>
                <a:latin typeface="Tahoma"/>
                <a:ea typeface="Tahoma"/>
                <a:cs typeface="Tahoma"/>
                <a:sym typeface="Tahoma"/>
              </a:defRPr>
            </a:pPr>
            <a:r>
              <a:rPr kumimoji="0" lang="en-US" sz="3200" b="0" i="0" u="none" strike="noStrike" kern="0" cap="none" spc="0" normalizeH="0" baseline="0" noProof="0" dirty="0">
                <a:ln>
                  <a:noFill/>
                </a:ln>
                <a:solidFill>
                  <a:schemeClr val="tx1">
                    <a:lumMod val="75000"/>
                    <a:lumOff val="25000"/>
                  </a:schemeClr>
                </a:solidFill>
                <a:effectLst/>
                <a:uLnTx/>
                <a:uFillTx/>
                <a:latin typeface="Tahoma"/>
                <a:ea typeface="Tahoma"/>
                <a:cs typeface="Tahoma"/>
                <a:sym typeface="Tahoma"/>
              </a:rPr>
              <a:t>Preventable</a:t>
            </a:r>
            <a:endParaRPr kumimoji="0" sz="3200" b="0" i="0" u="none" strike="noStrike" kern="0" cap="none" spc="0" normalizeH="0" baseline="0" noProof="0" dirty="0">
              <a:ln>
                <a:noFill/>
              </a:ln>
              <a:solidFill>
                <a:schemeClr val="tx1">
                  <a:lumMod val="75000"/>
                  <a:lumOff val="25000"/>
                </a:schemeClr>
              </a:solidFill>
              <a:effectLst/>
              <a:uLnTx/>
              <a:uFillTx/>
              <a:latin typeface="Tahoma"/>
              <a:ea typeface="Tahoma"/>
              <a:cs typeface="Tahoma"/>
              <a:sym typeface="Tahoma"/>
            </a:endParaRPr>
          </a:p>
        </p:txBody>
      </p:sp>
      <p:sp>
        <p:nvSpPr>
          <p:cNvPr id="40" name="Text 0">
            <a:extLst>
              <a:ext uri="{FF2B5EF4-FFF2-40B4-BE49-F238E27FC236}">
                <a16:creationId xmlns:a16="http://schemas.microsoft.com/office/drawing/2014/main" id="{965BC45A-7917-5599-00D8-96D0A8F3CCCA}"/>
              </a:ext>
            </a:extLst>
          </p:cNvPr>
          <p:cNvSpPr/>
          <p:nvPr/>
        </p:nvSpPr>
        <p:spPr>
          <a:xfrm>
            <a:off x="1473133" y="8520257"/>
            <a:ext cx="4901960" cy="2686184"/>
          </a:xfrm>
          <a:prstGeom prst="rect">
            <a:avLst/>
          </a:prstGeom>
          <a:noFill/>
          <a:ln/>
        </p:spPr>
        <p:txBody>
          <a:bodyPr wrap="square" lIns="0" tIns="0" rIns="0" bIns="0" rtlCol="0" anchor="ctr"/>
          <a:lstStyle/>
          <a:p>
            <a:pPr algn="r">
              <a:lnSpc>
                <a:spcPts val="23850"/>
              </a:lnSpc>
            </a:pPr>
            <a:r>
              <a:rPr lang="en-US" sz="8800" dirty="0">
                <a:solidFill>
                  <a:schemeClr val="accent4">
                    <a:lumMod val="75000"/>
                  </a:schemeClr>
                </a:solidFill>
                <a:latin typeface="Avenir Medium"/>
                <a:ea typeface="Avenir Heavy"/>
              </a:rPr>
              <a:t>60%</a:t>
            </a:r>
            <a:endParaRPr lang="en-US" sz="8800" dirty="0">
              <a:solidFill>
                <a:schemeClr val="accent4">
                  <a:lumMod val="75000"/>
                </a:schemeClr>
              </a:solidFill>
              <a:latin typeface="Avenir Medium"/>
            </a:endParaRPr>
          </a:p>
        </p:txBody>
      </p:sp>
      <p:sp>
        <p:nvSpPr>
          <p:cNvPr id="41" name="Text 1">
            <a:extLst>
              <a:ext uri="{FF2B5EF4-FFF2-40B4-BE49-F238E27FC236}">
                <a16:creationId xmlns:a16="http://schemas.microsoft.com/office/drawing/2014/main" id="{B763739B-E013-E8E0-2C85-C2C02656135E}"/>
              </a:ext>
            </a:extLst>
          </p:cNvPr>
          <p:cNvSpPr/>
          <p:nvPr/>
        </p:nvSpPr>
        <p:spPr>
          <a:xfrm>
            <a:off x="3304245" y="11053426"/>
            <a:ext cx="4538822" cy="1866900"/>
          </a:xfrm>
          <a:prstGeom prst="rect">
            <a:avLst/>
          </a:prstGeom>
          <a:noFill/>
          <a:ln/>
        </p:spPr>
        <p:txBody>
          <a:bodyPr wrap="square" lIns="0" tIns="0" rIns="0" bIns="0" rtlCol="0" anchor="t"/>
          <a:lstStyle/>
          <a:p>
            <a:pPr algn="l">
              <a:spcAft>
                <a:spcPts val="600"/>
              </a:spcAft>
            </a:pPr>
            <a:r>
              <a:rPr lang="en-US" sz="4000" b="1" i="0" dirty="0">
                <a:solidFill>
                  <a:schemeClr val="tx1">
                    <a:lumMod val="65000"/>
                    <a:lumOff val="35000"/>
                  </a:schemeClr>
                </a:solidFill>
                <a:latin typeface="Avenir"/>
                <a:ea typeface="Avenir Book"/>
                <a:cs typeface="Avenir Book" pitchFamily="34" charset="-120"/>
              </a:rPr>
              <a:t>are working age</a:t>
            </a:r>
            <a:endParaRPr lang="en-US" sz="4000" b="1" dirty="0">
              <a:solidFill>
                <a:schemeClr val="tx1">
                  <a:lumMod val="65000"/>
                  <a:lumOff val="35000"/>
                </a:schemeClr>
              </a:solidFill>
              <a:latin typeface="Avenir"/>
              <a:ea typeface="Avenir Book"/>
            </a:endParaRPr>
          </a:p>
        </p:txBody>
      </p:sp>
      <p:pic>
        <p:nvPicPr>
          <p:cNvPr id="42" name="Image 1" descr="preencoded.png">
            <a:extLst>
              <a:ext uri="{FF2B5EF4-FFF2-40B4-BE49-F238E27FC236}">
                <a16:creationId xmlns:a16="http://schemas.microsoft.com/office/drawing/2014/main" id="{33FF26D0-BDE7-0ADE-1536-E8284599EF70}"/>
              </a:ext>
            </a:extLst>
          </p:cNvPr>
          <p:cNvPicPr>
            <a:picLocks noChangeAspect="1"/>
          </p:cNvPicPr>
          <p:nvPr/>
        </p:nvPicPr>
        <p:blipFill>
          <a:blip r:embed="rId9"/>
          <a:srcRect/>
          <a:stretch/>
        </p:blipFill>
        <p:spPr>
          <a:xfrm>
            <a:off x="-2348281" y="10011831"/>
            <a:ext cx="2271834" cy="2271834"/>
          </a:xfrm>
          <a:prstGeom prst="rect">
            <a:avLst/>
          </a:prstGeom>
        </p:spPr>
      </p:pic>
    </p:spTree>
    <p:extLst>
      <p:ext uri="{BB962C8B-B14F-4D97-AF65-F5344CB8AC3E}">
        <p14:creationId xmlns:p14="http://schemas.microsoft.com/office/powerpoint/2010/main" val="1281240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1EFE6"/>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711200"/>
            <a:ext cx="24384000" cy="711200"/>
          </a:xfrm>
          <a:prstGeom prst="rect">
            <a:avLst/>
          </a:prstGeom>
        </p:spPr>
      </p:pic>
      <p:pic>
        <p:nvPicPr>
          <p:cNvPr id="3" name="Image 1" descr="preencoded.png"/>
          <p:cNvPicPr>
            <a:picLocks noChangeAspect="1"/>
          </p:cNvPicPr>
          <p:nvPr/>
        </p:nvPicPr>
        <p:blipFill>
          <a:blip r:embed="rId5"/>
          <a:srcRect/>
          <a:stretch/>
        </p:blipFill>
        <p:spPr>
          <a:xfrm>
            <a:off x="8051800" y="2717800"/>
            <a:ext cx="8483600" cy="8483600"/>
          </a:xfrm>
          <a:prstGeom prst="rect">
            <a:avLst/>
          </a:prstGeom>
          <a:noFill/>
        </p:spPr>
      </p:pic>
      <p:pic>
        <p:nvPicPr>
          <p:cNvPr id="4" name="Image 2"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397001" y="3702051"/>
            <a:ext cx="8776471" cy="1766071"/>
          </a:xfrm>
          <a:prstGeom prst="rect">
            <a:avLst/>
          </a:prstGeom>
        </p:spPr>
      </p:pic>
      <p:pic>
        <p:nvPicPr>
          <p:cNvPr id="5" name="Image 3"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397000" y="7543801"/>
            <a:ext cx="8452773" cy="38100"/>
          </a:xfrm>
          <a:prstGeom prst="rect">
            <a:avLst/>
          </a:prstGeom>
        </p:spPr>
      </p:pic>
      <p:pic>
        <p:nvPicPr>
          <p:cNvPr id="6" name="Image 4"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4643101" y="6737351"/>
            <a:ext cx="8313073" cy="38100"/>
          </a:xfrm>
          <a:prstGeom prst="rect">
            <a:avLst/>
          </a:prstGeom>
        </p:spPr>
      </p:pic>
      <p:pic>
        <p:nvPicPr>
          <p:cNvPr id="7" name="Image 5"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397000" y="8374880"/>
            <a:ext cx="8871720" cy="1861320"/>
          </a:xfrm>
          <a:prstGeom prst="rect">
            <a:avLst/>
          </a:prstGeom>
        </p:spPr>
      </p:pic>
      <p:pic>
        <p:nvPicPr>
          <p:cNvPr id="8" name="Image 6"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4280380" y="8152629"/>
            <a:ext cx="8687571" cy="1677171"/>
          </a:xfrm>
          <a:prstGeom prst="rect">
            <a:avLst/>
          </a:prstGeom>
        </p:spPr>
      </p:pic>
      <p:pic>
        <p:nvPicPr>
          <p:cNvPr id="9" name="Image 7"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4185130" y="3702051"/>
            <a:ext cx="8776471" cy="1766071"/>
          </a:xfrm>
          <a:prstGeom prst="rect">
            <a:avLst/>
          </a:prstGeom>
        </p:spPr>
      </p:pic>
      <p:pic>
        <p:nvPicPr>
          <p:cNvPr id="10" name="Image 8" descr="preencoded.png"/>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11550651" y="9283732"/>
            <a:ext cx="1651000" cy="1676368"/>
          </a:xfrm>
          <a:prstGeom prst="rect">
            <a:avLst/>
          </a:prstGeom>
        </p:spPr>
      </p:pic>
      <p:pic>
        <p:nvPicPr>
          <p:cNvPr id="11" name="Image 9" descr="preencoded.png"/>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508000" y="2971800"/>
            <a:ext cx="762000" cy="762000"/>
          </a:xfrm>
          <a:prstGeom prst="rect">
            <a:avLst/>
          </a:prstGeom>
        </p:spPr>
      </p:pic>
      <p:pic>
        <p:nvPicPr>
          <p:cNvPr id="12" name="Image 10" descr="preencoded.png"/>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673100" y="6819901"/>
            <a:ext cx="598043" cy="579628"/>
          </a:xfrm>
          <a:prstGeom prst="rect">
            <a:avLst/>
          </a:prstGeom>
        </p:spPr>
      </p:pic>
      <p:pic>
        <p:nvPicPr>
          <p:cNvPr id="13" name="Image 11" descr="preencoded.png"/>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508000" y="9359900"/>
            <a:ext cx="762000" cy="762000"/>
          </a:xfrm>
          <a:prstGeom prst="rect">
            <a:avLst/>
          </a:prstGeom>
        </p:spPr>
      </p:pic>
      <p:pic>
        <p:nvPicPr>
          <p:cNvPr id="14" name="Image 12" descr="preencoded.png"/>
          <p:cNvPicPr>
            <a:picLocks noChangeAspect="1"/>
          </p:cNvPicPr>
          <p:nvPr/>
        </p:nvPicPr>
        <p:blipFill>
          <a:blip r:embed="rId26">
            <a:extLst>
              <a:ext uri="{96DAC541-7B7A-43D3-8B79-37D633B846F1}">
                <asvg:svgBlip xmlns:asvg="http://schemas.microsoft.com/office/drawing/2016/SVG/main" r:embed="rId27"/>
              </a:ext>
            </a:extLst>
          </a:blip>
          <a:srcRect/>
          <a:stretch/>
        </p:blipFill>
        <p:spPr>
          <a:xfrm>
            <a:off x="10706100" y="10185400"/>
            <a:ext cx="762000" cy="762000"/>
          </a:xfrm>
          <a:prstGeom prst="rect">
            <a:avLst/>
          </a:prstGeom>
        </p:spPr>
      </p:pic>
      <p:pic>
        <p:nvPicPr>
          <p:cNvPr id="15" name="Image 13" descr="preencoded.png"/>
          <p:cNvPicPr>
            <a:picLocks noChangeAspect="1"/>
          </p:cNvPicPr>
          <p:nvPr/>
        </p:nvPicPr>
        <p:blipFill>
          <a:blip r:embed="rId28">
            <a:extLst>
              <a:ext uri="{96DAC541-7B7A-43D3-8B79-37D633B846F1}">
                <asvg:svgBlip xmlns:asvg="http://schemas.microsoft.com/office/drawing/2016/SVG/main" r:embed="rId29"/>
              </a:ext>
            </a:extLst>
          </a:blip>
          <a:srcRect/>
          <a:stretch/>
        </p:blipFill>
        <p:spPr>
          <a:xfrm>
            <a:off x="16179800" y="6032500"/>
            <a:ext cx="762000" cy="558800"/>
          </a:xfrm>
          <a:prstGeom prst="rect">
            <a:avLst/>
          </a:prstGeom>
        </p:spPr>
      </p:pic>
      <p:pic>
        <p:nvPicPr>
          <p:cNvPr id="16" name="Image 14" descr="preencoded.png"/>
          <p:cNvPicPr>
            <a:picLocks noChangeAspect="1"/>
          </p:cNvPicPr>
          <p:nvPr/>
        </p:nvPicPr>
        <p:blipFill>
          <a:blip r:embed="rId30">
            <a:extLst>
              <a:ext uri="{96DAC541-7B7A-43D3-8B79-37D633B846F1}">
                <asvg:svgBlip xmlns:asvg="http://schemas.microsoft.com/office/drawing/2016/SVG/main" r:embed="rId31"/>
              </a:ext>
            </a:extLst>
          </a:blip>
          <a:srcRect/>
          <a:stretch/>
        </p:blipFill>
        <p:spPr>
          <a:xfrm>
            <a:off x="16179800" y="8940800"/>
            <a:ext cx="762000" cy="762000"/>
          </a:xfrm>
          <a:prstGeom prst="rect">
            <a:avLst/>
          </a:prstGeom>
        </p:spPr>
      </p:pic>
      <p:pic>
        <p:nvPicPr>
          <p:cNvPr id="17" name="Image 15" descr="preencoded.png"/>
          <p:cNvPicPr>
            <a:picLocks noChangeAspect="1"/>
          </p:cNvPicPr>
          <p:nvPr/>
        </p:nvPicPr>
        <p:blipFill>
          <a:blip r:embed="rId32">
            <a:extLst>
              <a:ext uri="{96DAC541-7B7A-43D3-8B79-37D633B846F1}">
                <asvg:svgBlip xmlns:asvg="http://schemas.microsoft.com/office/drawing/2016/SVG/main" r:embed="rId33"/>
              </a:ext>
            </a:extLst>
          </a:blip>
          <a:srcRect/>
          <a:stretch/>
        </p:blipFill>
        <p:spPr>
          <a:xfrm>
            <a:off x="16217900" y="2844800"/>
            <a:ext cx="762000" cy="762000"/>
          </a:xfrm>
          <a:prstGeom prst="rect">
            <a:avLst/>
          </a:prstGeom>
        </p:spPr>
      </p:pic>
      <p:sp>
        <p:nvSpPr>
          <p:cNvPr id="18" name="Text 0"/>
          <p:cNvSpPr/>
          <p:nvPr/>
        </p:nvSpPr>
        <p:spPr>
          <a:xfrm>
            <a:off x="1397001" y="3162300"/>
            <a:ext cx="1308100" cy="330200"/>
          </a:xfrm>
          <a:prstGeom prst="rect">
            <a:avLst/>
          </a:prstGeom>
          <a:noFill/>
          <a:ln/>
        </p:spPr>
        <p:txBody>
          <a:bodyPr wrap="square" lIns="0" tIns="0" rIns="0" bIns="0" rtlCol="0" anchor="ctr"/>
          <a:lstStyle/>
          <a:p>
            <a:pPr algn="l" defTabSz="1219170" hangingPunct="1">
              <a:lnSpc>
                <a:spcPts val="2640"/>
              </a:lnSpc>
              <a:defRPr/>
            </a:pPr>
            <a:r>
              <a:rPr lang="en-US" kern="1200">
                <a:solidFill>
                  <a:srgbClr val="08161F"/>
                </a:solidFill>
                <a:latin typeface="Avenir Black" pitchFamily="34" charset="0"/>
                <a:ea typeface="Avenir Black" pitchFamily="34" charset="-122"/>
                <a:cs typeface="Avenir Black" pitchFamily="34" charset="-120"/>
              </a:rPr>
              <a:t>CANCER</a:t>
            </a:r>
            <a:endParaRPr lang="en-US" kern="1200">
              <a:solidFill>
                <a:prstClr val="black"/>
              </a:solidFill>
              <a:latin typeface="Calibri" panose="020F0502020204030204"/>
            </a:endParaRPr>
          </a:p>
        </p:txBody>
      </p:sp>
      <p:sp>
        <p:nvSpPr>
          <p:cNvPr id="19" name="Text 1"/>
          <p:cNvSpPr/>
          <p:nvPr/>
        </p:nvSpPr>
        <p:spPr>
          <a:xfrm>
            <a:off x="1397000" y="3848100"/>
            <a:ext cx="6248400" cy="2362200"/>
          </a:xfrm>
          <a:prstGeom prst="rect">
            <a:avLst/>
          </a:prstGeom>
          <a:noFill/>
          <a:ln/>
        </p:spPr>
        <p:txBody>
          <a:bodyPr wrap="square" lIns="0" tIns="0" rIns="0" bIns="0" rtlCol="0" anchor="t"/>
          <a:lstStyle/>
          <a:p>
            <a:pPr algn="l" defTabSz="1625519" hangingPunct="1">
              <a:defRPr/>
            </a:pPr>
            <a:r>
              <a:rPr lang="en-US" b="1" kern="1200" dirty="0">
                <a:solidFill>
                  <a:srgbClr val="08161F"/>
                </a:solidFill>
                <a:latin typeface="Avenir Medium" pitchFamily="34" charset="0"/>
              </a:rPr>
              <a:t>52-72% </a:t>
            </a:r>
            <a:r>
              <a:rPr lang="en-US" kern="1200" dirty="0">
                <a:solidFill>
                  <a:srgbClr val="08161F"/>
                </a:solidFill>
                <a:latin typeface="Avenir Medium" pitchFamily="34" charset="0"/>
              </a:rPr>
              <a:t>of cancer patients have measurable hearing loss and approximately 40% have tinnitus. Obtaining baseline hearing tests and monitoring for </a:t>
            </a:r>
            <a:r>
              <a:rPr lang="en-US" kern="1200" dirty="0">
                <a:solidFill>
                  <a:srgbClr val="08161F"/>
                </a:solidFill>
                <a:latin typeface="Avenir Medium" pitchFamily="34" charset="0"/>
                <a:ea typeface="Avenir Medium" pitchFamily="34" charset="-122"/>
                <a:cs typeface="Avenir Medium" pitchFamily="34" charset="-120"/>
              </a:rPr>
              <a:t>ototoxicity during and after treatments can assist with improving patient quality of life.</a:t>
            </a:r>
            <a:endParaRPr lang="en-US" kern="1200" baseline="30000" dirty="0">
              <a:solidFill>
                <a:prstClr val="black"/>
              </a:solidFill>
              <a:latin typeface="Calibri" panose="020F0502020204030204"/>
            </a:endParaRPr>
          </a:p>
        </p:txBody>
      </p:sp>
      <p:sp>
        <p:nvSpPr>
          <p:cNvPr id="20" name="Text 2"/>
          <p:cNvSpPr/>
          <p:nvPr/>
        </p:nvSpPr>
        <p:spPr>
          <a:xfrm>
            <a:off x="1397001" y="6972300"/>
            <a:ext cx="4229100" cy="330200"/>
          </a:xfrm>
          <a:prstGeom prst="rect">
            <a:avLst/>
          </a:prstGeom>
          <a:noFill/>
          <a:ln/>
        </p:spPr>
        <p:txBody>
          <a:bodyPr wrap="square" lIns="0" tIns="0" rIns="0" bIns="0" rtlCol="0" anchor="ctr"/>
          <a:lstStyle/>
          <a:p>
            <a:pPr algn="l" defTabSz="1219170" hangingPunct="1">
              <a:lnSpc>
                <a:spcPts val="2640"/>
              </a:lnSpc>
              <a:defRPr/>
            </a:pPr>
            <a:r>
              <a:rPr lang="en-US" kern="1200">
                <a:solidFill>
                  <a:srgbClr val="08161F"/>
                </a:solidFill>
                <a:latin typeface="Avenir Black" pitchFamily="34" charset="0"/>
                <a:ea typeface="Avenir Black" pitchFamily="34" charset="-122"/>
                <a:cs typeface="Avenir Black" pitchFamily="34" charset="-120"/>
              </a:rPr>
              <a:t>CARDIOVASCULAR DISEASE</a:t>
            </a:r>
            <a:endParaRPr lang="en-US" kern="1200">
              <a:solidFill>
                <a:prstClr val="black"/>
              </a:solidFill>
              <a:latin typeface="Calibri" panose="020F0502020204030204"/>
            </a:endParaRPr>
          </a:p>
        </p:txBody>
      </p:sp>
      <p:sp>
        <p:nvSpPr>
          <p:cNvPr id="21" name="Text 3"/>
          <p:cNvSpPr/>
          <p:nvPr/>
        </p:nvSpPr>
        <p:spPr>
          <a:xfrm>
            <a:off x="1397001" y="7658101"/>
            <a:ext cx="5905500" cy="1181100"/>
          </a:xfrm>
          <a:prstGeom prst="rect">
            <a:avLst/>
          </a:prstGeom>
          <a:noFill/>
          <a:ln/>
        </p:spPr>
        <p:txBody>
          <a:bodyPr wrap="square" lIns="0" tIns="0" rIns="0" bIns="0" rtlCol="0" anchor="t"/>
          <a:lstStyle/>
          <a:p>
            <a:pPr algn="l" defTabSz="1219170" hangingPunct="1">
              <a:lnSpc>
                <a:spcPts val="3120"/>
              </a:lnSpc>
              <a:defRPr/>
            </a:pPr>
            <a:r>
              <a:rPr lang="en-US" kern="1200" dirty="0">
                <a:solidFill>
                  <a:srgbClr val="08161F"/>
                </a:solidFill>
                <a:latin typeface="Avenir Medium" pitchFamily="34" charset="0"/>
                <a:ea typeface="Avenir Medium" pitchFamily="34" charset="-122"/>
                <a:cs typeface="Avenir Medium" pitchFamily="34" charset="-120"/>
              </a:rPr>
              <a:t>Cardiovascular risk factors and disease are associated with greater hearing loss and a faster rate of hearing deterioration.</a:t>
            </a:r>
            <a:endParaRPr lang="en-US" kern="1200" baseline="30000" dirty="0">
              <a:solidFill>
                <a:prstClr val="black"/>
              </a:solidFill>
              <a:latin typeface="Calibri" panose="020F0502020204030204"/>
            </a:endParaRPr>
          </a:p>
        </p:txBody>
      </p:sp>
      <p:sp>
        <p:nvSpPr>
          <p:cNvPr id="22" name="Text 4"/>
          <p:cNvSpPr/>
          <p:nvPr/>
        </p:nvSpPr>
        <p:spPr>
          <a:xfrm>
            <a:off x="1397000" y="9601200"/>
            <a:ext cx="6070600" cy="330200"/>
          </a:xfrm>
          <a:prstGeom prst="rect">
            <a:avLst/>
          </a:prstGeom>
          <a:noFill/>
          <a:ln/>
        </p:spPr>
        <p:txBody>
          <a:bodyPr wrap="square" lIns="0" tIns="0" rIns="0" bIns="0" rtlCol="0" anchor="ctr"/>
          <a:lstStyle/>
          <a:p>
            <a:pPr algn="l" defTabSz="1219170" hangingPunct="1">
              <a:lnSpc>
                <a:spcPts val="2640"/>
              </a:lnSpc>
              <a:defRPr/>
            </a:pPr>
            <a:r>
              <a:rPr lang="en-US" kern="1200" dirty="0">
                <a:solidFill>
                  <a:srgbClr val="08161F"/>
                </a:solidFill>
                <a:latin typeface="Avenir Black" pitchFamily="34" charset="0"/>
                <a:ea typeface="Avenir Black" pitchFamily="34" charset="-122"/>
                <a:cs typeface="Avenir Black" pitchFamily="34" charset="-120"/>
              </a:rPr>
              <a:t>COGNITIVE IMPAIRMENT OR DEMENTIA</a:t>
            </a:r>
            <a:endParaRPr lang="en-US" kern="1200" dirty="0">
              <a:solidFill>
                <a:prstClr val="black"/>
              </a:solidFill>
              <a:latin typeface="Calibri" panose="020F0502020204030204"/>
            </a:endParaRPr>
          </a:p>
        </p:txBody>
      </p:sp>
      <p:sp>
        <p:nvSpPr>
          <p:cNvPr id="23" name="Text 5"/>
          <p:cNvSpPr/>
          <p:nvPr/>
        </p:nvSpPr>
        <p:spPr>
          <a:xfrm>
            <a:off x="1397000" y="10287001"/>
            <a:ext cx="6248400" cy="1968500"/>
          </a:xfrm>
          <a:prstGeom prst="rect">
            <a:avLst/>
          </a:prstGeom>
          <a:noFill/>
          <a:ln/>
        </p:spPr>
        <p:txBody>
          <a:bodyPr wrap="square" lIns="0" tIns="0" rIns="0" bIns="0" rtlCol="0" anchor="t"/>
          <a:lstStyle/>
          <a:p>
            <a:pPr algn="l" defTabSz="1625519" hangingPunct="1">
              <a:defRPr/>
            </a:pPr>
            <a:r>
              <a:rPr lang="en-US" kern="1200" dirty="0">
                <a:solidFill>
                  <a:srgbClr val="08161F"/>
                </a:solidFill>
                <a:latin typeface="Avenir Medium" pitchFamily="34" charset="0"/>
              </a:rPr>
              <a:t>Addressing hearing loss in midlife is the largest modifiable risk factor for dementia. </a:t>
            </a:r>
            <a:r>
              <a:rPr lang="en-US" kern="1200" dirty="0">
                <a:solidFill>
                  <a:srgbClr val="08161F"/>
                </a:solidFill>
                <a:latin typeface="Avenir Medium" pitchFamily="34" charset="0"/>
                <a:ea typeface="Avenir Medium" pitchFamily="34" charset="-122"/>
                <a:cs typeface="Avenir Medium" pitchFamily="34" charset="-120"/>
              </a:rPr>
              <a:t>Hearing loss has been associated with cognitive decline and is more prevalent in adults with dementia and/or Alzheimer’s Disease than those with no memory issues. </a:t>
            </a:r>
            <a:endParaRPr lang="en-US" kern="1200" baseline="30000" dirty="0">
              <a:solidFill>
                <a:prstClr val="black"/>
              </a:solidFill>
              <a:latin typeface="Calibri" panose="020F0502020204030204"/>
            </a:endParaRPr>
          </a:p>
        </p:txBody>
      </p:sp>
      <p:sp>
        <p:nvSpPr>
          <p:cNvPr id="26" name="Text 8"/>
          <p:cNvSpPr/>
          <p:nvPr/>
        </p:nvSpPr>
        <p:spPr>
          <a:xfrm>
            <a:off x="17068800" y="3111500"/>
            <a:ext cx="6654800" cy="330200"/>
          </a:xfrm>
          <a:prstGeom prst="rect">
            <a:avLst/>
          </a:prstGeom>
          <a:noFill/>
          <a:ln/>
        </p:spPr>
        <p:txBody>
          <a:bodyPr wrap="square" lIns="0" tIns="0" rIns="0" bIns="0" rtlCol="0" anchor="ctr"/>
          <a:lstStyle/>
          <a:p>
            <a:pPr algn="l" defTabSz="1219170" hangingPunct="1">
              <a:lnSpc>
                <a:spcPts val="2640"/>
              </a:lnSpc>
              <a:defRPr/>
            </a:pPr>
            <a:r>
              <a:rPr lang="en-US" kern="1200">
                <a:solidFill>
                  <a:srgbClr val="08161F"/>
                </a:solidFill>
                <a:latin typeface="Avenir Black" pitchFamily="34" charset="0"/>
                <a:ea typeface="Avenir Black" pitchFamily="34" charset="-122"/>
                <a:cs typeface="Avenir Black" pitchFamily="34" charset="-120"/>
              </a:rPr>
              <a:t>DEPRESSION</a:t>
            </a:r>
            <a:endParaRPr lang="en-US" kern="1200">
              <a:solidFill>
                <a:prstClr val="black"/>
              </a:solidFill>
              <a:latin typeface="Calibri" panose="020F0502020204030204"/>
            </a:endParaRPr>
          </a:p>
        </p:txBody>
      </p:sp>
      <p:sp>
        <p:nvSpPr>
          <p:cNvPr id="27" name="Text 9"/>
          <p:cNvSpPr/>
          <p:nvPr/>
        </p:nvSpPr>
        <p:spPr>
          <a:xfrm>
            <a:off x="16540284" y="3893322"/>
            <a:ext cx="7009257" cy="1574800"/>
          </a:xfrm>
          <a:prstGeom prst="rect">
            <a:avLst/>
          </a:prstGeom>
          <a:noFill/>
          <a:ln/>
        </p:spPr>
        <p:txBody>
          <a:bodyPr wrap="square" lIns="0" tIns="0" rIns="0" bIns="0" rtlCol="0" anchor="t"/>
          <a:lstStyle/>
          <a:p>
            <a:pPr algn="l" defTabSz="1625519" hangingPunct="1">
              <a:defRPr/>
            </a:pPr>
            <a:r>
              <a:rPr lang="en-US" kern="1200" dirty="0">
                <a:solidFill>
                  <a:srgbClr val="08161F"/>
                </a:solidFill>
                <a:latin typeface="Avenir Medium" pitchFamily="34" charset="0"/>
                <a:ea typeface="Avenir Medium" pitchFamily="34" charset="-122"/>
                <a:cs typeface="Avenir Medium" pitchFamily="34" charset="-120"/>
              </a:rPr>
              <a:t>Hearing Impairment (both self reported and audiometrically detected) is significantly associated with depression in adults 18+ and higher use of mental health services. Hearing loss is also associated with </a:t>
            </a:r>
            <a:r>
              <a:rPr lang="en-US" kern="1200" dirty="0">
                <a:solidFill>
                  <a:prstClr val="black"/>
                </a:solidFill>
                <a:latin typeface="Calibri" panose="020F0502020204030204"/>
              </a:rPr>
              <a:t>developing severe loneliness.</a:t>
            </a:r>
            <a:endParaRPr lang="en-US" kern="1200" dirty="0">
              <a:solidFill>
                <a:srgbClr val="08161F"/>
              </a:solidFill>
              <a:latin typeface="Avenir Medium" pitchFamily="34" charset="0"/>
              <a:ea typeface="Avenir Medium" pitchFamily="34" charset="-122"/>
              <a:cs typeface="Avenir Medium" pitchFamily="34" charset="-120"/>
            </a:endParaRPr>
          </a:p>
        </p:txBody>
      </p:sp>
      <p:sp>
        <p:nvSpPr>
          <p:cNvPr id="28" name="Text 10"/>
          <p:cNvSpPr/>
          <p:nvPr/>
        </p:nvSpPr>
        <p:spPr>
          <a:xfrm>
            <a:off x="17068800" y="6146800"/>
            <a:ext cx="6654800" cy="330200"/>
          </a:xfrm>
          <a:prstGeom prst="rect">
            <a:avLst/>
          </a:prstGeom>
          <a:noFill/>
          <a:ln/>
        </p:spPr>
        <p:txBody>
          <a:bodyPr wrap="square" lIns="0" tIns="0" rIns="0" bIns="0" rtlCol="0" anchor="ctr"/>
          <a:lstStyle/>
          <a:p>
            <a:pPr algn="l" defTabSz="1219170" hangingPunct="1">
              <a:lnSpc>
                <a:spcPts val="2640"/>
              </a:lnSpc>
              <a:defRPr/>
            </a:pPr>
            <a:r>
              <a:rPr lang="en-US" kern="1200">
                <a:solidFill>
                  <a:srgbClr val="08161F"/>
                </a:solidFill>
                <a:latin typeface="Avenir Black" pitchFamily="34" charset="0"/>
                <a:ea typeface="Avenir Black" pitchFamily="34" charset="-122"/>
                <a:cs typeface="Avenir Black" pitchFamily="34" charset="-120"/>
              </a:rPr>
              <a:t>DIABETES</a:t>
            </a:r>
            <a:endParaRPr lang="en-US" kern="1200">
              <a:solidFill>
                <a:prstClr val="black"/>
              </a:solidFill>
              <a:latin typeface="Calibri" panose="020F0502020204030204"/>
            </a:endParaRPr>
          </a:p>
        </p:txBody>
      </p:sp>
      <p:sp>
        <p:nvSpPr>
          <p:cNvPr id="29" name="Text 11"/>
          <p:cNvSpPr/>
          <p:nvPr/>
        </p:nvSpPr>
        <p:spPr>
          <a:xfrm>
            <a:off x="16306799" y="6870700"/>
            <a:ext cx="7009257" cy="1574800"/>
          </a:xfrm>
          <a:prstGeom prst="rect">
            <a:avLst/>
          </a:prstGeom>
          <a:noFill/>
          <a:ln/>
        </p:spPr>
        <p:txBody>
          <a:bodyPr wrap="square" lIns="0" tIns="0" rIns="0" bIns="0" rtlCol="0" anchor="t"/>
          <a:lstStyle/>
          <a:p>
            <a:pPr algn="l" defTabSz="1219170" hangingPunct="1">
              <a:lnSpc>
                <a:spcPts val="3120"/>
              </a:lnSpc>
              <a:defRPr/>
            </a:pPr>
            <a:r>
              <a:rPr lang="en-US" kern="1200" dirty="0">
                <a:solidFill>
                  <a:srgbClr val="08161F"/>
                </a:solidFill>
                <a:latin typeface="Avenir Medium" pitchFamily="34" charset="0"/>
                <a:ea typeface="Avenir Medium" pitchFamily="34" charset="-122"/>
                <a:cs typeface="Avenir Medium" pitchFamily="34" charset="-120"/>
              </a:rPr>
              <a:t>Diabetics are 2X more likely to have hearing loss (pre-diabetics are 30% more likely) and they have 70% higher vestibular dysfunction with 39% higher incidence of falls. </a:t>
            </a:r>
            <a:endParaRPr lang="en-US" kern="1200" baseline="30000" dirty="0">
              <a:solidFill>
                <a:srgbClr val="08161F"/>
              </a:solidFill>
              <a:latin typeface="Avenir Medium" pitchFamily="34" charset="0"/>
              <a:ea typeface="Avenir Medium" pitchFamily="34" charset="-122"/>
              <a:cs typeface="Avenir Medium" pitchFamily="34" charset="-120"/>
            </a:endParaRPr>
          </a:p>
        </p:txBody>
      </p:sp>
      <p:sp>
        <p:nvSpPr>
          <p:cNvPr id="30" name="Text 12"/>
          <p:cNvSpPr/>
          <p:nvPr/>
        </p:nvSpPr>
        <p:spPr>
          <a:xfrm>
            <a:off x="17068801" y="9194800"/>
            <a:ext cx="2578100" cy="330200"/>
          </a:xfrm>
          <a:prstGeom prst="rect">
            <a:avLst/>
          </a:prstGeom>
          <a:noFill/>
          <a:ln/>
        </p:spPr>
        <p:txBody>
          <a:bodyPr wrap="square" lIns="0" tIns="0" rIns="0" bIns="0" rtlCol="0" anchor="ctr"/>
          <a:lstStyle/>
          <a:p>
            <a:pPr algn="l" defTabSz="1219170" hangingPunct="1">
              <a:lnSpc>
                <a:spcPts val="2640"/>
              </a:lnSpc>
              <a:defRPr/>
            </a:pPr>
            <a:r>
              <a:rPr lang="en-US" kern="1200">
                <a:solidFill>
                  <a:srgbClr val="08161F"/>
                </a:solidFill>
                <a:latin typeface="Avenir Black" pitchFamily="34" charset="0"/>
                <a:ea typeface="Avenir Black" pitchFamily="34" charset="-122"/>
                <a:cs typeface="Avenir Black" pitchFamily="34" charset="-120"/>
              </a:rPr>
              <a:t>KIDNEY DISEASE</a:t>
            </a:r>
            <a:endParaRPr lang="en-US" kern="1200">
              <a:solidFill>
                <a:prstClr val="black"/>
              </a:solidFill>
              <a:latin typeface="Calibri" panose="020F0502020204030204"/>
            </a:endParaRPr>
          </a:p>
        </p:txBody>
      </p:sp>
      <p:sp>
        <p:nvSpPr>
          <p:cNvPr id="31" name="Text 13"/>
          <p:cNvSpPr/>
          <p:nvPr/>
        </p:nvSpPr>
        <p:spPr>
          <a:xfrm>
            <a:off x="16306800" y="9893301"/>
            <a:ext cx="6654800" cy="1181100"/>
          </a:xfrm>
          <a:prstGeom prst="rect">
            <a:avLst/>
          </a:prstGeom>
          <a:noFill/>
          <a:ln/>
        </p:spPr>
        <p:txBody>
          <a:bodyPr wrap="square" lIns="0" tIns="0" rIns="0" bIns="0" rtlCol="0" anchor="t"/>
          <a:lstStyle/>
          <a:p>
            <a:pPr algn="l" defTabSz="1219170" hangingPunct="1">
              <a:lnSpc>
                <a:spcPts val="3120"/>
              </a:lnSpc>
              <a:defRPr/>
            </a:pPr>
            <a:r>
              <a:rPr lang="en-US" kern="1200" dirty="0">
                <a:solidFill>
                  <a:srgbClr val="08161F"/>
                </a:solidFill>
                <a:latin typeface="Avenir Medium" pitchFamily="34" charset="0"/>
                <a:ea typeface="Avenir Medium" pitchFamily="34" charset="-122"/>
                <a:cs typeface="Avenir Medium" pitchFamily="34" charset="-120"/>
              </a:rPr>
              <a:t>Hearing loss is common among older adults with chronic kidney disease, both syndromic and nonsyndromic.</a:t>
            </a:r>
            <a:r>
              <a:rPr lang="en-US" kern="1200" baseline="30000" dirty="0">
                <a:solidFill>
                  <a:srgbClr val="08161F"/>
                </a:solidFill>
                <a:latin typeface="Avenir Medium" pitchFamily="34" charset="0"/>
                <a:ea typeface="Avenir Medium" pitchFamily="34" charset="-122"/>
                <a:cs typeface="Avenir Medium" pitchFamily="34" charset="-120"/>
              </a:rPr>
              <a:t>9</a:t>
            </a:r>
            <a:endParaRPr lang="en-US" kern="1200" baseline="30000" dirty="0">
              <a:solidFill>
                <a:prstClr val="black"/>
              </a:solidFill>
              <a:latin typeface="Calibri" panose="020F0502020204030204"/>
            </a:endParaRPr>
          </a:p>
        </p:txBody>
      </p:sp>
      <p:sp>
        <p:nvSpPr>
          <p:cNvPr id="32" name="Text 14"/>
          <p:cNvSpPr/>
          <p:nvPr/>
        </p:nvSpPr>
        <p:spPr>
          <a:xfrm>
            <a:off x="9220201" y="10464800"/>
            <a:ext cx="5956300" cy="330200"/>
          </a:xfrm>
          <a:prstGeom prst="rect">
            <a:avLst/>
          </a:prstGeom>
          <a:noFill/>
          <a:ln/>
        </p:spPr>
        <p:txBody>
          <a:bodyPr wrap="square" lIns="0" tIns="0" rIns="0" bIns="0" rtlCol="0" anchor="ctr"/>
          <a:lstStyle/>
          <a:p>
            <a:pPr defTabSz="1219170" hangingPunct="1">
              <a:lnSpc>
                <a:spcPts val="2640"/>
              </a:lnSpc>
              <a:defRPr/>
            </a:pPr>
            <a:r>
              <a:rPr lang="en-US" kern="1200">
                <a:solidFill>
                  <a:srgbClr val="08161F"/>
                </a:solidFill>
                <a:latin typeface="Avenir Black" pitchFamily="34" charset="0"/>
                <a:ea typeface="Avenir Black" pitchFamily="34" charset="-122"/>
                <a:cs typeface="Avenir Black" pitchFamily="34" charset="-120"/>
              </a:rPr>
              <a:t>FALLS</a:t>
            </a:r>
            <a:endParaRPr lang="en-US" kern="1200">
              <a:solidFill>
                <a:prstClr val="black"/>
              </a:solidFill>
              <a:latin typeface="Calibri" panose="020F0502020204030204"/>
            </a:endParaRPr>
          </a:p>
        </p:txBody>
      </p:sp>
      <p:sp>
        <p:nvSpPr>
          <p:cNvPr id="33" name="Text 15"/>
          <p:cNvSpPr/>
          <p:nvPr/>
        </p:nvSpPr>
        <p:spPr>
          <a:xfrm>
            <a:off x="9220201" y="11162198"/>
            <a:ext cx="5956300" cy="1181100"/>
          </a:xfrm>
          <a:prstGeom prst="rect">
            <a:avLst/>
          </a:prstGeom>
          <a:noFill/>
          <a:ln/>
        </p:spPr>
        <p:txBody>
          <a:bodyPr wrap="square" lIns="0" tIns="0" rIns="0" bIns="0" rtlCol="0" anchor="t"/>
          <a:lstStyle/>
          <a:p>
            <a:pPr defTabSz="2438278"/>
            <a:r>
              <a:rPr lang="en-US" kern="1200" dirty="0">
                <a:solidFill>
                  <a:srgbClr val="08161F"/>
                </a:solidFill>
                <a:latin typeface="Avenir Medium" pitchFamily="34" charset="0"/>
              </a:rPr>
              <a:t>Even mild hearing loss 3X the risk of accidental fall; for every additional 10 dB of loss, the risk of fall increases by 140%</a:t>
            </a:r>
          </a:p>
        </p:txBody>
      </p:sp>
      <p:sp>
        <p:nvSpPr>
          <p:cNvPr id="34" name="Text 6">
            <a:extLst>
              <a:ext uri="{FF2B5EF4-FFF2-40B4-BE49-F238E27FC236}">
                <a16:creationId xmlns:a16="http://schemas.microsoft.com/office/drawing/2014/main" id="{818C7CBA-F601-5F2F-81F0-E43DFADC093B}"/>
              </a:ext>
            </a:extLst>
          </p:cNvPr>
          <p:cNvSpPr/>
          <p:nvPr/>
        </p:nvSpPr>
        <p:spPr>
          <a:xfrm>
            <a:off x="2051049" y="838643"/>
            <a:ext cx="11150601" cy="730251"/>
          </a:xfrm>
          <a:prstGeom prst="rect">
            <a:avLst/>
          </a:prstGeom>
          <a:noFill/>
          <a:ln/>
        </p:spPr>
        <p:txBody>
          <a:bodyPr wrap="square" lIns="0" tIns="0" rIns="0" bIns="0" rtlCol="0" anchor="ctr"/>
          <a:lstStyle/>
          <a:p>
            <a:pPr algn="l" defTabSz="1219170" hangingPunct="1">
              <a:lnSpc>
                <a:spcPts val="5280"/>
              </a:lnSpc>
              <a:defRPr/>
            </a:pPr>
            <a:r>
              <a:rPr lang="en-US" sz="4800" b="1" kern="1200" dirty="0">
                <a:solidFill>
                  <a:srgbClr val="08161F"/>
                </a:solidFill>
                <a:latin typeface="Avenir Black" panose="02000503020000020003" pitchFamily="2" charset="0"/>
                <a:ea typeface="Avenir" pitchFamily="34" charset="-122"/>
                <a:cs typeface="Avenir" pitchFamily="34" charset="-120"/>
              </a:rPr>
              <a:t>Hearing Loss Comorbidities in Adults</a:t>
            </a:r>
            <a:endParaRPr lang="en-US" sz="4800" b="1" kern="1200" dirty="0">
              <a:solidFill>
                <a:prstClr val="black"/>
              </a:solidFill>
              <a:latin typeface="Avenir Black" panose="02000503020000020003" pitchFamily="2" charset="0"/>
            </a:endParaRPr>
          </a:p>
        </p:txBody>
      </p:sp>
      <p:sp>
        <p:nvSpPr>
          <p:cNvPr id="35" name="Text 6">
            <a:extLst>
              <a:ext uri="{FF2B5EF4-FFF2-40B4-BE49-F238E27FC236}">
                <a16:creationId xmlns:a16="http://schemas.microsoft.com/office/drawing/2014/main" id="{B6E7504C-8F20-7662-09B5-C4C083CBFAA3}"/>
              </a:ext>
            </a:extLst>
          </p:cNvPr>
          <p:cNvSpPr/>
          <p:nvPr/>
        </p:nvSpPr>
        <p:spPr>
          <a:xfrm>
            <a:off x="2051050" y="1893155"/>
            <a:ext cx="17700220" cy="419100"/>
          </a:xfrm>
          <a:prstGeom prst="rect">
            <a:avLst/>
          </a:prstGeom>
          <a:noFill/>
          <a:ln/>
        </p:spPr>
        <p:txBody>
          <a:bodyPr wrap="square" lIns="0" tIns="0" rIns="0" bIns="0" rtlCol="0" anchor="ctr"/>
          <a:lstStyle/>
          <a:p>
            <a:pPr algn="l" defTabSz="1219170" hangingPunct="1">
              <a:lnSpc>
                <a:spcPts val="5280"/>
              </a:lnSpc>
              <a:defRPr/>
            </a:pPr>
            <a:r>
              <a:rPr lang="en-US" sz="4267" kern="1200" dirty="0">
                <a:solidFill>
                  <a:srgbClr val="08161F"/>
                </a:solidFill>
                <a:latin typeface="Avenir" pitchFamily="34" charset="0"/>
                <a:ea typeface="Avenir" pitchFamily="34" charset="-122"/>
                <a:cs typeface="Avenir" pitchFamily="34" charset="-120"/>
              </a:rPr>
              <a:t>Hearing loss is a modifiable determinant of health &amp; wellbeing </a:t>
            </a:r>
            <a:endParaRPr lang="en-US" sz="4267" kern="1200" dirty="0">
              <a:solidFill>
                <a:prstClr val="black"/>
              </a:solidFill>
              <a:latin typeface="Calibri" panose="020F0502020204030204"/>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1EFE6"/>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193961"/>
            <a:ext cx="24384000" cy="13909961"/>
          </a:xfrm>
          <a:prstGeom prst="rect">
            <a:avLst/>
          </a:prstGeom>
        </p:spPr>
      </p:pic>
      <p:sp>
        <p:nvSpPr>
          <p:cNvPr id="10" name="Rectangle 9">
            <a:extLst>
              <a:ext uri="{FF2B5EF4-FFF2-40B4-BE49-F238E27FC236}">
                <a16:creationId xmlns:a16="http://schemas.microsoft.com/office/drawing/2014/main" id="{4AE04C1A-5E81-D544-0683-68C2991E0AA0}"/>
              </a:ext>
            </a:extLst>
          </p:cNvPr>
          <p:cNvSpPr/>
          <p:nvPr/>
        </p:nvSpPr>
        <p:spPr>
          <a:xfrm>
            <a:off x="0" y="2065380"/>
            <a:ext cx="24384000" cy="25707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828800" hangingPunct="1"/>
            <a:endParaRPr lang="en-US" sz="3600" kern="1200">
              <a:solidFill>
                <a:prstClr val="white"/>
              </a:solidFill>
              <a:latin typeface="Calibri" panose="020F0502020204030204"/>
            </a:endParaRPr>
          </a:p>
        </p:txBody>
      </p:sp>
      <p:pic>
        <p:nvPicPr>
          <p:cNvPr id="3" name="Image 1"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0" y="711200"/>
            <a:ext cx="24384000" cy="711200"/>
          </a:xfrm>
          <a:prstGeom prst="rect">
            <a:avLst/>
          </a:prstGeom>
        </p:spPr>
      </p:pic>
      <p:sp>
        <p:nvSpPr>
          <p:cNvPr id="4" name="Text 0"/>
          <p:cNvSpPr/>
          <p:nvPr/>
        </p:nvSpPr>
        <p:spPr>
          <a:xfrm>
            <a:off x="4914900" y="711200"/>
            <a:ext cx="14566900" cy="1219200"/>
          </a:xfrm>
          <a:prstGeom prst="rect">
            <a:avLst/>
          </a:prstGeom>
          <a:noFill/>
          <a:ln/>
        </p:spPr>
        <p:txBody>
          <a:bodyPr wrap="square" lIns="0" tIns="0" rIns="0" bIns="0" rtlCol="0" anchor="t"/>
          <a:lstStyle/>
          <a:p>
            <a:pPr defTabSz="1219260" hangingPunct="1">
              <a:lnSpc>
                <a:spcPts val="9620"/>
              </a:lnSpc>
              <a:defRPr/>
            </a:pPr>
            <a:r>
              <a:rPr lang="en-US" sz="7400" spc="-200" dirty="0">
                <a:solidFill>
                  <a:srgbClr val="000000"/>
                </a:solidFill>
                <a:latin typeface="Arial" panose="020B0604020202020204" pitchFamily="34" charset="0"/>
                <a:ea typeface="Arial Regular" pitchFamily="34" charset="-122"/>
                <a:cs typeface="Arial" panose="020B0604020202020204" pitchFamily="34" charset="0"/>
              </a:rPr>
              <a:t>Why Should Employers Care?</a:t>
            </a:r>
            <a:endParaRPr lang="en-US" sz="7400" kern="1200" dirty="0">
              <a:solidFill>
                <a:prstClr val="black"/>
              </a:solidFill>
              <a:latin typeface="Arial" panose="020B0604020202020204" pitchFamily="34" charset="0"/>
              <a:cs typeface="Arial" panose="020B0604020202020204" pitchFamily="34" charset="0"/>
            </a:endParaRPr>
          </a:p>
        </p:txBody>
      </p:sp>
      <p:sp>
        <p:nvSpPr>
          <p:cNvPr id="5" name="Text 1"/>
          <p:cNvSpPr/>
          <p:nvPr/>
        </p:nvSpPr>
        <p:spPr>
          <a:xfrm>
            <a:off x="1975861" y="3924823"/>
            <a:ext cx="20432274" cy="295098"/>
          </a:xfrm>
          <a:prstGeom prst="rect">
            <a:avLst/>
          </a:prstGeom>
          <a:noFill/>
          <a:ln/>
        </p:spPr>
        <p:txBody>
          <a:bodyPr wrap="square" lIns="0" tIns="0" rIns="0" bIns="0" rtlCol="0" anchor="t"/>
          <a:lstStyle/>
          <a:p>
            <a:pPr defTabSz="1219260" hangingPunct="1">
              <a:lnSpc>
                <a:spcPts val="3700"/>
              </a:lnSpc>
              <a:defRPr/>
            </a:pPr>
            <a:r>
              <a:rPr lang="en-US" sz="3200" spc="576" dirty="0">
                <a:solidFill>
                  <a:prstClr val="black"/>
                </a:solidFill>
                <a:latin typeface="Arial" panose="020B0604020202020204" pitchFamily="34" charset="0"/>
                <a:ea typeface="Arial Regular" pitchFamily="34" charset="-122"/>
                <a:cs typeface="Arial" panose="020B0604020202020204" pitchFamily="34" charset="0"/>
              </a:rPr>
              <a:t>HEARING LOSS IS A MODIFIABLE DETERMINANT OF HEALTH &amp; WELLBEING</a:t>
            </a:r>
            <a:endParaRPr lang="en-US" sz="3200" kern="1200" dirty="0">
              <a:solidFill>
                <a:prstClr val="black"/>
              </a:solidFill>
              <a:latin typeface="Arial" panose="020B0604020202020204" pitchFamily="34" charset="0"/>
              <a:cs typeface="Arial" panose="020B0604020202020204" pitchFamily="34" charset="0"/>
            </a:endParaRPr>
          </a:p>
        </p:txBody>
      </p:sp>
      <p:sp>
        <p:nvSpPr>
          <p:cNvPr id="6" name="Text 2"/>
          <p:cNvSpPr/>
          <p:nvPr/>
        </p:nvSpPr>
        <p:spPr>
          <a:xfrm>
            <a:off x="471053" y="5227623"/>
            <a:ext cx="11323786" cy="7683500"/>
          </a:xfrm>
          <a:prstGeom prst="rect">
            <a:avLst/>
          </a:prstGeom>
          <a:noFill/>
          <a:ln/>
        </p:spPr>
        <p:txBody>
          <a:bodyPr wrap="square" lIns="0" tIns="0" rIns="0" bIns="0" rtlCol="0" anchor="t"/>
          <a:lstStyle/>
          <a:p>
            <a:pPr marL="571500" indent="-571500" algn="l" defTabSz="1219260" hangingPunct="1">
              <a:spcBef>
                <a:spcPts val="1200"/>
              </a:spcBef>
              <a:spcAft>
                <a:spcPts val="1200"/>
              </a:spcAft>
              <a:buFont typeface="Wingdings" pitchFamily="2" charset="2"/>
              <a:buChar char="q"/>
              <a:defRPr/>
            </a:pPr>
            <a:r>
              <a:rPr lang="en-US" sz="3200" b="1" kern="1200" dirty="0">
                <a:solidFill>
                  <a:srgbClr val="000000"/>
                </a:solidFill>
                <a:latin typeface="Arial" panose="020B0604020202020204" pitchFamily="34" charset="0"/>
                <a:ea typeface="Avenir Heavy" pitchFamily="34" charset="-122"/>
                <a:cs typeface="Arial" panose="020B0604020202020204" pitchFamily="34" charset="0"/>
              </a:rPr>
              <a:t>3rd</a:t>
            </a:r>
            <a:r>
              <a:rPr lang="en-US" sz="3200" kern="1200" dirty="0">
                <a:solidFill>
                  <a:srgbClr val="000000"/>
                </a:solidFill>
                <a:latin typeface="Arial" panose="020B0604020202020204" pitchFamily="34" charset="0"/>
                <a:ea typeface="Avenir Heavy" pitchFamily="34" charset="-122"/>
                <a:cs typeface="Arial" panose="020B0604020202020204" pitchFamily="34" charset="0"/>
              </a:rPr>
              <a:t> most common</a:t>
            </a:r>
            <a:r>
              <a:rPr lang="en-US" sz="3200" kern="1200" dirty="0">
                <a:solidFill>
                  <a:srgbClr val="000000"/>
                </a:solidFill>
                <a:latin typeface="Arial" panose="020B0604020202020204" pitchFamily="34" charset="0"/>
                <a:ea typeface="Avenir Regular" pitchFamily="34" charset="-122"/>
                <a:cs typeface="Arial" panose="020B0604020202020204" pitchFamily="34" charset="0"/>
              </a:rPr>
              <a:t> chronic physical condition in the USA
</a:t>
            </a:r>
            <a:r>
              <a:rPr lang="en-US" sz="3200" b="1" kern="1200" dirty="0">
                <a:solidFill>
                  <a:srgbClr val="000000"/>
                </a:solidFill>
                <a:latin typeface="Arial" panose="020B0604020202020204" pitchFamily="34" charset="0"/>
                <a:ea typeface="Avenir Heavy" pitchFamily="34" charset="-122"/>
                <a:cs typeface="Arial" panose="020B0604020202020204" pitchFamily="34" charset="0"/>
              </a:rPr>
              <a:t>2x</a:t>
            </a:r>
            <a:r>
              <a:rPr lang="en-US" sz="3200" kern="1200" dirty="0">
                <a:solidFill>
                  <a:srgbClr val="000000"/>
                </a:solidFill>
                <a:latin typeface="Arial" panose="020B0604020202020204" pitchFamily="34" charset="0"/>
                <a:ea typeface="Avenir Regular" pitchFamily="34" charset="-122"/>
                <a:cs typeface="Arial" panose="020B0604020202020204" pitchFamily="34" charset="0"/>
              </a:rPr>
              <a:t> more prevalent than diabetes, cancer, or vision loss</a:t>
            </a:r>
          </a:p>
          <a:p>
            <a:pPr marL="571500" indent="-571500" algn="l" defTabSz="1219260" hangingPunct="1">
              <a:spcBef>
                <a:spcPts val="1200"/>
              </a:spcBef>
              <a:spcAft>
                <a:spcPts val="1200"/>
              </a:spcAft>
              <a:buFont typeface="Wingdings" pitchFamily="2" charset="2"/>
              <a:buChar char="q"/>
              <a:defRPr/>
            </a:pPr>
            <a:r>
              <a:rPr lang="en-US" sz="3200" u="sng" kern="1200" dirty="0">
                <a:solidFill>
                  <a:srgbClr val="000000"/>
                </a:solidFill>
                <a:latin typeface="Arial" panose="020B0604020202020204" pitchFamily="34" charset="0"/>
                <a:ea typeface="Avenir Regular" pitchFamily="34" charset="-122"/>
                <a:cs typeface="Arial" panose="020B0604020202020204" pitchFamily="34" charset="0"/>
              </a:rPr>
              <a:t>Diabetics: </a:t>
            </a:r>
          </a:p>
          <a:p>
            <a:pPr marL="476250" lvl="1" indent="0" algn="l" defTabSz="1219260" hangingPunct="1">
              <a:lnSpc>
                <a:spcPts val="5538"/>
              </a:lnSpc>
              <a:defRPr/>
            </a:pPr>
            <a:r>
              <a:rPr lang="en-US" sz="3200" b="1" kern="1200" dirty="0">
                <a:solidFill>
                  <a:srgbClr val="000000"/>
                </a:solidFill>
                <a:latin typeface="Arial" panose="020B0604020202020204" pitchFamily="34" charset="0"/>
                <a:ea typeface="Avenir Heavy" pitchFamily="34" charset="-122"/>
                <a:cs typeface="Arial" panose="020B0604020202020204" pitchFamily="34" charset="0"/>
              </a:rPr>
              <a:t>- 2x</a:t>
            </a:r>
            <a:r>
              <a:rPr lang="en-US" sz="3200" kern="1200" dirty="0">
                <a:solidFill>
                  <a:srgbClr val="000000"/>
                </a:solidFill>
                <a:latin typeface="Arial" panose="020B0604020202020204" pitchFamily="34" charset="0"/>
                <a:ea typeface="Avenir Heavy" pitchFamily="34" charset="-122"/>
                <a:cs typeface="Arial" panose="020B0604020202020204" pitchFamily="34" charset="0"/>
              </a:rPr>
              <a:t> </a:t>
            </a:r>
            <a:r>
              <a:rPr lang="en-US" sz="3200" kern="1200" dirty="0">
                <a:solidFill>
                  <a:srgbClr val="000000"/>
                </a:solidFill>
                <a:latin typeface="Arial" panose="020B0604020202020204" pitchFamily="34" charset="0"/>
                <a:ea typeface="Avenir Regular" pitchFamily="34" charset="-122"/>
                <a:cs typeface="Arial" panose="020B0604020202020204" pitchFamily="34" charset="0"/>
              </a:rPr>
              <a:t>more likely to have hearing loss</a:t>
            </a:r>
          </a:p>
          <a:p>
            <a:pPr marL="476250" lvl="1" indent="0" algn="l" defTabSz="1219260" hangingPunct="1">
              <a:lnSpc>
                <a:spcPts val="5538"/>
              </a:lnSpc>
              <a:defRPr/>
            </a:pPr>
            <a:r>
              <a:rPr lang="en-US" sz="3200" b="1" kern="1200" dirty="0">
                <a:solidFill>
                  <a:srgbClr val="000000"/>
                </a:solidFill>
                <a:latin typeface="Arial" panose="020B0604020202020204" pitchFamily="34" charset="0"/>
                <a:ea typeface="Avenir Heavy" pitchFamily="34" charset="-122"/>
                <a:cs typeface="Arial" panose="020B0604020202020204" pitchFamily="34" charset="0"/>
              </a:rPr>
              <a:t>- 70%</a:t>
            </a:r>
            <a:r>
              <a:rPr lang="en-US" sz="3200" b="1" kern="1200" dirty="0">
                <a:solidFill>
                  <a:srgbClr val="000000"/>
                </a:solidFill>
                <a:latin typeface="Arial" panose="020B0604020202020204" pitchFamily="34" charset="0"/>
                <a:ea typeface="Avenir Regular" pitchFamily="34" charset="-122"/>
                <a:cs typeface="Arial" panose="020B0604020202020204" pitchFamily="34" charset="0"/>
              </a:rPr>
              <a:t> </a:t>
            </a:r>
            <a:r>
              <a:rPr lang="en-US" sz="3200" kern="1200" dirty="0">
                <a:solidFill>
                  <a:srgbClr val="000000"/>
                </a:solidFill>
                <a:latin typeface="Arial" panose="020B0604020202020204" pitchFamily="34" charset="0"/>
                <a:ea typeface="Avenir Regular" pitchFamily="34" charset="-122"/>
                <a:cs typeface="Arial" panose="020B0604020202020204" pitchFamily="34" charset="0"/>
              </a:rPr>
              <a:t>higher vestibular dysfunction &amp; </a:t>
            </a:r>
            <a:r>
              <a:rPr lang="en-US" sz="3200" b="1" kern="1200" dirty="0">
                <a:solidFill>
                  <a:srgbClr val="000000"/>
                </a:solidFill>
                <a:latin typeface="Arial" panose="020B0604020202020204" pitchFamily="34" charset="0"/>
                <a:ea typeface="Avenir Heavy" pitchFamily="34" charset="-122"/>
                <a:cs typeface="Arial" panose="020B0604020202020204" pitchFamily="34" charset="0"/>
              </a:rPr>
              <a:t>39%</a:t>
            </a:r>
            <a:r>
              <a:rPr lang="en-US" sz="3200" b="1" kern="1200" dirty="0">
                <a:solidFill>
                  <a:srgbClr val="000000"/>
                </a:solidFill>
                <a:latin typeface="Arial" panose="020B0604020202020204" pitchFamily="34" charset="0"/>
                <a:ea typeface="Avenir Regular" pitchFamily="34" charset="-122"/>
                <a:cs typeface="Arial" panose="020B0604020202020204" pitchFamily="34" charset="0"/>
              </a:rPr>
              <a:t> </a:t>
            </a:r>
            <a:r>
              <a:rPr lang="en-US" sz="3200" kern="1200" dirty="0">
                <a:solidFill>
                  <a:srgbClr val="000000"/>
                </a:solidFill>
                <a:latin typeface="Arial" panose="020B0604020202020204" pitchFamily="34" charset="0"/>
                <a:ea typeface="Avenir Regular" pitchFamily="34" charset="-122"/>
                <a:cs typeface="Arial" panose="020B0604020202020204" pitchFamily="34" charset="0"/>
              </a:rPr>
              <a:t>higher incidence of falls</a:t>
            </a:r>
          </a:p>
          <a:p>
            <a:pPr marL="577850" indent="-577850" algn="l" defTabSz="1219260" hangingPunct="1">
              <a:spcBef>
                <a:spcPts val="1200"/>
              </a:spcBef>
              <a:spcAft>
                <a:spcPts val="1200"/>
              </a:spcAft>
              <a:buFont typeface="Wingdings" pitchFamily="2" charset="2"/>
              <a:buChar char="q"/>
              <a:defRPr/>
            </a:pPr>
            <a:r>
              <a:rPr lang="en-US" sz="3200" b="1" kern="1200" dirty="0">
                <a:solidFill>
                  <a:srgbClr val="000000"/>
                </a:solidFill>
                <a:latin typeface="Arial" panose="020B0604020202020204" pitchFamily="34" charset="0"/>
                <a:ea typeface="Avenir Heavy" pitchFamily="34" charset="-122"/>
                <a:cs typeface="Arial" panose="020B0604020202020204" pitchFamily="34" charset="0"/>
              </a:rPr>
              <a:t>3x</a:t>
            </a:r>
            <a:r>
              <a:rPr lang="en-US" sz="3200" b="1" kern="1200" dirty="0">
                <a:solidFill>
                  <a:srgbClr val="000000"/>
                </a:solidFill>
                <a:latin typeface="Arial" panose="020B0604020202020204" pitchFamily="34" charset="0"/>
                <a:ea typeface="Avenir Regular" pitchFamily="34" charset="-122"/>
                <a:cs typeface="Arial" panose="020B0604020202020204" pitchFamily="34" charset="0"/>
              </a:rPr>
              <a:t> </a:t>
            </a:r>
            <a:r>
              <a:rPr lang="en-US" sz="3200" kern="1200" dirty="0">
                <a:solidFill>
                  <a:srgbClr val="000000"/>
                </a:solidFill>
                <a:latin typeface="Arial" panose="020B0604020202020204" pitchFamily="34" charset="0"/>
                <a:ea typeface="Avenir Regular" pitchFamily="34" charset="-122"/>
                <a:cs typeface="Arial" panose="020B0604020202020204" pitchFamily="34" charset="0"/>
              </a:rPr>
              <a:t>higher risk of accidental fall for anyone with mild hearing loss;</a:t>
            </a:r>
          </a:p>
          <a:p>
            <a:pPr marL="577850" indent="-577850" algn="l" defTabSz="1219260" hangingPunct="1">
              <a:spcBef>
                <a:spcPts val="1200"/>
              </a:spcBef>
              <a:spcAft>
                <a:spcPts val="1200"/>
              </a:spcAft>
              <a:buFont typeface="Wingdings" pitchFamily="2" charset="2"/>
              <a:buChar char="q"/>
              <a:defRPr/>
            </a:pPr>
            <a:r>
              <a:rPr lang="en-US" sz="3200" b="1" kern="1200" dirty="0">
                <a:solidFill>
                  <a:srgbClr val="000000"/>
                </a:solidFill>
                <a:latin typeface="Arial" panose="020B0604020202020204" pitchFamily="34" charset="0"/>
                <a:ea typeface="Avenir Regular" pitchFamily="34" charset="-122"/>
                <a:cs typeface="Arial" panose="020B0604020202020204" pitchFamily="34" charset="0"/>
              </a:rPr>
              <a:t>140% </a:t>
            </a:r>
            <a:r>
              <a:rPr lang="en-US" sz="3200" kern="1200" dirty="0">
                <a:solidFill>
                  <a:srgbClr val="000000"/>
                </a:solidFill>
                <a:latin typeface="Arial" panose="020B0604020202020204" pitchFamily="34" charset="0"/>
                <a:ea typeface="Avenir Regular" pitchFamily="34" charset="-122"/>
                <a:cs typeface="Arial" panose="020B0604020202020204" pitchFamily="34" charset="0"/>
              </a:rPr>
              <a:t>increase in risk of falling for every +10 dB of loss
</a:t>
            </a:r>
            <a:r>
              <a:rPr lang="en-US" sz="3200" b="1" kern="1200" dirty="0">
                <a:solidFill>
                  <a:srgbClr val="000000"/>
                </a:solidFill>
                <a:latin typeface="Arial" panose="020B0604020202020204" pitchFamily="34" charset="0"/>
                <a:ea typeface="Avenir Heavy" pitchFamily="34" charset="-122"/>
                <a:cs typeface="Arial" panose="020B0604020202020204" pitchFamily="34" charset="0"/>
              </a:rPr>
              <a:t>52-72%</a:t>
            </a:r>
            <a:r>
              <a:rPr lang="en-US" sz="3200" b="1" kern="1200" dirty="0">
                <a:solidFill>
                  <a:srgbClr val="000000"/>
                </a:solidFill>
                <a:latin typeface="Arial" panose="020B0604020202020204" pitchFamily="34" charset="0"/>
                <a:ea typeface="Avenir Regular" pitchFamily="34" charset="-122"/>
                <a:cs typeface="Arial" panose="020B0604020202020204" pitchFamily="34" charset="0"/>
              </a:rPr>
              <a:t> </a:t>
            </a:r>
            <a:r>
              <a:rPr lang="en-US" sz="3200" kern="1200" dirty="0">
                <a:solidFill>
                  <a:srgbClr val="000000"/>
                </a:solidFill>
                <a:latin typeface="Arial" panose="020B0604020202020204" pitchFamily="34" charset="0"/>
                <a:ea typeface="Avenir Regular" pitchFamily="34" charset="-122"/>
                <a:cs typeface="Arial" panose="020B0604020202020204" pitchFamily="34" charset="0"/>
              </a:rPr>
              <a:t>of cancer patients have measurable hearing loss and approximately 40% have tinnitus.</a:t>
            </a:r>
            <a:endParaRPr lang="en-US" sz="3200" kern="1200" dirty="0">
              <a:solidFill>
                <a:prstClr val="black"/>
              </a:solidFill>
              <a:latin typeface="Arial" panose="020B0604020202020204" pitchFamily="34" charset="0"/>
              <a:cs typeface="Arial" panose="020B0604020202020204" pitchFamily="34" charset="0"/>
            </a:endParaRPr>
          </a:p>
        </p:txBody>
      </p:sp>
      <p:sp>
        <p:nvSpPr>
          <p:cNvPr id="7" name="Text 3"/>
          <p:cNvSpPr/>
          <p:nvPr/>
        </p:nvSpPr>
        <p:spPr>
          <a:xfrm>
            <a:off x="12612252" y="5227623"/>
            <a:ext cx="11300696" cy="7683500"/>
          </a:xfrm>
          <a:prstGeom prst="rect">
            <a:avLst/>
          </a:prstGeom>
          <a:noFill/>
          <a:ln/>
        </p:spPr>
        <p:txBody>
          <a:bodyPr wrap="square" lIns="0" tIns="0" rIns="0" bIns="0" rtlCol="0" anchor="t"/>
          <a:lstStyle/>
          <a:p>
            <a:pPr marL="571500" indent="-571500" algn="l" defTabSz="1219260" hangingPunct="1">
              <a:spcBef>
                <a:spcPts val="1200"/>
              </a:spcBef>
              <a:spcAft>
                <a:spcPts val="1200"/>
              </a:spcAft>
              <a:buFont typeface="Wingdings" pitchFamily="2" charset="2"/>
              <a:buChar char="q"/>
              <a:defRPr/>
            </a:pPr>
            <a:r>
              <a:rPr lang="en-US" sz="3200" b="1" kern="1200" dirty="0">
                <a:solidFill>
                  <a:srgbClr val="000000"/>
                </a:solidFill>
                <a:latin typeface="Arial" panose="020B0604020202020204" pitchFamily="34" charset="0"/>
                <a:ea typeface="Avenir Regular" pitchFamily="34" charset="-122"/>
                <a:cs typeface="Arial" panose="020B0604020202020204" pitchFamily="34" charset="0"/>
              </a:rPr>
              <a:t>Cognitive decline &amp; dementia </a:t>
            </a:r>
            <a:r>
              <a:rPr lang="en-US" sz="3200" kern="1200" dirty="0">
                <a:solidFill>
                  <a:srgbClr val="000000"/>
                </a:solidFill>
                <a:latin typeface="Arial" panose="020B0604020202020204" pitchFamily="34" charset="0"/>
                <a:ea typeface="Avenir Regular" pitchFamily="34" charset="-122"/>
                <a:cs typeface="Arial" panose="020B0604020202020204" pitchFamily="34" charset="0"/>
              </a:rPr>
              <a:t>are</a:t>
            </a:r>
            <a:r>
              <a:rPr lang="en-US" sz="3200" b="1" kern="1200" dirty="0">
                <a:solidFill>
                  <a:srgbClr val="000000"/>
                </a:solidFill>
                <a:latin typeface="Arial" panose="020B0604020202020204" pitchFamily="34" charset="0"/>
                <a:ea typeface="Avenir Regular" pitchFamily="34" charset="-122"/>
                <a:cs typeface="Arial" panose="020B0604020202020204" pitchFamily="34" charset="0"/>
              </a:rPr>
              <a:t> </a:t>
            </a:r>
            <a:r>
              <a:rPr lang="en-US" sz="3200" kern="1200" dirty="0">
                <a:solidFill>
                  <a:srgbClr val="000000"/>
                </a:solidFill>
                <a:latin typeface="Arial" panose="020B0604020202020204" pitchFamily="34" charset="0"/>
                <a:ea typeface="Avenir Regular" pitchFamily="34" charset="-122"/>
                <a:cs typeface="Arial" panose="020B0604020202020204" pitchFamily="34" charset="0"/>
              </a:rPr>
              <a:t>associated w/ hearing loss</a:t>
            </a:r>
            <a:endParaRPr lang="en-US" sz="3200" b="1" kern="1200" dirty="0">
              <a:solidFill>
                <a:srgbClr val="000000"/>
              </a:solidFill>
              <a:latin typeface="Arial" panose="020B0604020202020204" pitchFamily="34" charset="0"/>
              <a:ea typeface="Avenir Regular" pitchFamily="34" charset="-122"/>
              <a:cs typeface="Arial" panose="020B0604020202020204" pitchFamily="34" charset="0"/>
            </a:endParaRPr>
          </a:p>
          <a:p>
            <a:pPr marL="571500" indent="-571500" algn="l" defTabSz="1219260" hangingPunct="1">
              <a:spcBef>
                <a:spcPts val="1200"/>
              </a:spcBef>
              <a:spcAft>
                <a:spcPts val="1200"/>
              </a:spcAft>
              <a:buFont typeface="Wingdings" pitchFamily="2" charset="2"/>
              <a:buChar char="q"/>
              <a:defRPr/>
            </a:pPr>
            <a:r>
              <a:rPr lang="en-US" sz="3200" b="1" kern="1200" dirty="0">
                <a:solidFill>
                  <a:srgbClr val="000000"/>
                </a:solidFill>
                <a:latin typeface="Arial" panose="020B0604020202020204" pitchFamily="34" charset="0"/>
                <a:ea typeface="Avenir Regular" pitchFamily="34" charset="-122"/>
                <a:cs typeface="Arial" panose="020B0604020202020204" pitchFamily="34" charset="0"/>
              </a:rPr>
              <a:t>Mental Health Impact</a:t>
            </a:r>
            <a:r>
              <a:rPr lang="en-US" sz="3200" kern="1200" dirty="0">
                <a:solidFill>
                  <a:srgbClr val="000000"/>
                </a:solidFill>
                <a:latin typeface="Arial" panose="020B0604020202020204" pitchFamily="34" charset="0"/>
                <a:ea typeface="Avenir Regular" pitchFamily="34" charset="-122"/>
                <a:cs typeface="Arial" panose="020B0604020202020204" pitchFamily="34" charset="0"/>
              </a:rPr>
              <a:t>: </a:t>
            </a:r>
            <a:r>
              <a:rPr lang="en-US" sz="3200" dirty="0">
                <a:solidFill>
                  <a:srgbClr val="000000"/>
                </a:solidFill>
                <a:latin typeface="Arial" panose="020B0604020202020204" pitchFamily="34" charset="0"/>
                <a:ea typeface="Avenir Regular" pitchFamily="34" charset="-122"/>
                <a:cs typeface="Arial" panose="020B0604020202020204" pitchFamily="34" charset="0"/>
              </a:rPr>
              <a:t>Hearing impairment is significantly associated with depression in adults 18+ and higher use of mental health services. </a:t>
            </a:r>
            <a:r>
              <a:rPr lang="en-US" sz="3200" kern="1200" dirty="0">
                <a:solidFill>
                  <a:srgbClr val="000000"/>
                </a:solidFill>
                <a:latin typeface="Arial" panose="020B0604020202020204" pitchFamily="34" charset="0"/>
                <a:ea typeface="Avenir Regular" pitchFamily="34" charset="-122"/>
                <a:cs typeface="Arial" panose="020B0604020202020204" pitchFamily="34" charset="0"/>
              </a:rPr>
              <a:t>
</a:t>
            </a:r>
            <a:r>
              <a:rPr lang="en-US" sz="3200" b="1" kern="1200" dirty="0">
                <a:solidFill>
                  <a:srgbClr val="000000"/>
                </a:solidFill>
                <a:latin typeface="Arial" panose="020B0604020202020204" pitchFamily="34" charset="0"/>
                <a:ea typeface="Avenir Regular" pitchFamily="34" charset="-122"/>
                <a:cs typeface="Arial" panose="020B0604020202020204" pitchFamily="34" charset="0"/>
              </a:rPr>
              <a:t>Increased loneliness: </a:t>
            </a:r>
            <a:r>
              <a:rPr lang="en-US" sz="3200" kern="1200" dirty="0">
                <a:solidFill>
                  <a:srgbClr val="000000"/>
                </a:solidFill>
                <a:latin typeface="Arial" panose="020B0604020202020204" pitchFamily="34" charset="0"/>
                <a:ea typeface="Avenir Regular" pitchFamily="34" charset="-122"/>
                <a:cs typeface="Arial" panose="020B0604020202020204" pitchFamily="34" charset="0"/>
              </a:rPr>
              <a:t>odds for severe/very severe loneliness significantly increases by </a:t>
            </a:r>
            <a:r>
              <a:rPr lang="en-US" sz="3200" b="1" kern="1200" dirty="0">
                <a:solidFill>
                  <a:srgbClr val="000000"/>
                </a:solidFill>
                <a:latin typeface="Arial" panose="020B0604020202020204" pitchFamily="34" charset="0"/>
                <a:ea typeface="Avenir Heavy" pitchFamily="34" charset="-122"/>
                <a:cs typeface="Arial" panose="020B0604020202020204" pitchFamily="34" charset="0"/>
              </a:rPr>
              <a:t>7%</a:t>
            </a:r>
            <a:r>
              <a:rPr lang="en-US" sz="3200" kern="1200" dirty="0">
                <a:solidFill>
                  <a:srgbClr val="000000"/>
                </a:solidFill>
                <a:latin typeface="Arial" panose="020B0604020202020204" pitchFamily="34" charset="0"/>
                <a:ea typeface="Avenir Regular" pitchFamily="34" charset="-122"/>
                <a:cs typeface="Arial" panose="020B0604020202020204" pitchFamily="34" charset="0"/>
              </a:rPr>
              <a:t> for every dB SNR reduction
</a:t>
            </a:r>
            <a:r>
              <a:rPr lang="en-US" sz="3200" b="1" kern="1200" dirty="0">
                <a:solidFill>
                  <a:srgbClr val="000000"/>
                </a:solidFill>
                <a:latin typeface="Arial" panose="020B0604020202020204" pitchFamily="34" charset="0"/>
                <a:ea typeface="Avenir Heavy" pitchFamily="34" charset="-122"/>
                <a:cs typeface="Arial" panose="020B0604020202020204" pitchFamily="34" charset="0"/>
              </a:rPr>
              <a:t>$154 billion</a:t>
            </a:r>
            <a:r>
              <a:rPr lang="en-US" sz="3200" b="1" kern="1200" dirty="0">
                <a:solidFill>
                  <a:srgbClr val="000000"/>
                </a:solidFill>
                <a:latin typeface="Arial" panose="020B0604020202020204" pitchFamily="34" charset="0"/>
                <a:ea typeface="Avenir Regular" pitchFamily="34" charset="-122"/>
                <a:cs typeface="Arial" panose="020B0604020202020204" pitchFamily="34" charset="0"/>
              </a:rPr>
              <a:t> </a:t>
            </a:r>
            <a:r>
              <a:rPr lang="en-US" sz="3200" kern="1200" dirty="0">
                <a:solidFill>
                  <a:srgbClr val="000000"/>
                </a:solidFill>
                <a:latin typeface="Arial" panose="020B0604020202020204" pitchFamily="34" charset="0"/>
                <a:ea typeface="Avenir Regular" pitchFamily="34" charset="-122"/>
                <a:cs typeface="Arial" panose="020B0604020202020204" pitchFamily="34" charset="0"/>
              </a:rPr>
              <a:t>annual cost of loneliness to employers, and it substantially contributes to worker job-withdrawal and has negative implications for organizational effectiveness and costs.
</a:t>
            </a:r>
            <a:r>
              <a:rPr lang="en-US" sz="3200" b="1" kern="1200" dirty="0">
                <a:solidFill>
                  <a:srgbClr val="000000"/>
                </a:solidFill>
                <a:latin typeface="Arial" panose="020B0604020202020204" pitchFamily="34" charset="0"/>
                <a:ea typeface="Avenir Regular" pitchFamily="34" charset="-122"/>
                <a:cs typeface="Arial" panose="020B0604020202020204" pitchFamily="34" charset="0"/>
              </a:rPr>
              <a:t>Hearing aid use reduces the risk </a:t>
            </a:r>
            <a:r>
              <a:rPr lang="en-US" sz="3200" dirty="0">
                <a:solidFill>
                  <a:srgbClr val="000000"/>
                </a:solidFill>
                <a:latin typeface="Arial" panose="020B0604020202020204" pitchFamily="34" charset="0"/>
                <a:ea typeface="Avenir Regular" pitchFamily="34" charset="-122"/>
                <a:cs typeface="Arial" panose="020B0604020202020204" pitchFamily="34" charset="0"/>
              </a:rPr>
              <a:t>of cognitive decline by 48% &amp; significantly decreases perceptions of loneliness</a:t>
            </a:r>
            <a:endParaRPr lang="en-US" sz="3200" kern="1200" dirty="0">
              <a:solidFill>
                <a:prstClr val="black"/>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1D974B10-3882-01B8-F199-F9EFB225C64A}"/>
              </a:ext>
            </a:extLst>
          </p:cNvPr>
          <p:cNvSpPr txBox="1"/>
          <p:nvPr/>
        </p:nvSpPr>
        <p:spPr>
          <a:xfrm>
            <a:off x="4914897" y="2333861"/>
            <a:ext cx="14432106" cy="1200329"/>
          </a:xfrm>
          <a:prstGeom prst="rect">
            <a:avLst/>
          </a:prstGeom>
          <a:noFill/>
        </p:spPr>
        <p:txBody>
          <a:bodyPr wrap="square">
            <a:spAutoFit/>
          </a:bodyPr>
          <a:lstStyle/>
          <a:p>
            <a:pPr defTabSz="1828800" hangingPunct="1"/>
            <a:r>
              <a:rPr lang="en-US" sz="3600" b="1" kern="1200" dirty="0">
                <a:solidFill>
                  <a:srgbClr val="000000"/>
                </a:solidFill>
                <a:latin typeface="Arial" panose="020B0604020202020204" pitchFamily="34" charset="0"/>
                <a:ea typeface="Avenir Regular" pitchFamily="34" charset="-122"/>
                <a:cs typeface="Arial" panose="020B0604020202020204" pitchFamily="34" charset="0"/>
              </a:rPr>
              <a:t>Those with hearing loss are more likely to have low employment rates, lower worker productivity, and high healthcare costs.</a:t>
            </a:r>
            <a:endParaRPr lang="en-US" sz="3600" b="1" kern="1200" dirty="0">
              <a:solidFill>
                <a:prstClr val="black"/>
              </a:solidFill>
              <a:latin typeface="Calibri" panose="020F0502020204030204"/>
            </a:endParaRPr>
          </a:p>
        </p:txBody>
      </p:sp>
      <p:pic>
        <p:nvPicPr>
          <p:cNvPr id="11" name="Image 9" descr="preencoded.png">
            <a:extLst>
              <a:ext uri="{FF2B5EF4-FFF2-40B4-BE49-F238E27FC236}">
                <a16:creationId xmlns:a16="http://schemas.microsoft.com/office/drawing/2014/main" id="{465DE17A-35F3-FA17-6374-462EF5244756}"/>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858016" y="14481435"/>
            <a:ext cx="762000" cy="762000"/>
          </a:xfrm>
          <a:prstGeom prst="rect">
            <a:avLst/>
          </a:prstGeom>
        </p:spPr>
      </p:pic>
      <p:pic>
        <p:nvPicPr>
          <p:cNvPr id="12" name="Image 10" descr="preencoded.png">
            <a:extLst>
              <a:ext uri="{FF2B5EF4-FFF2-40B4-BE49-F238E27FC236}">
                <a16:creationId xmlns:a16="http://schemas.microsoft.com/office/drawing/2014/main" id="{7044F304-D0A8-9C05-AF3C-7171AC593A6C}"/>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2458031" y="14643073"/>
            <a:ext cx="598043" cy="579628"/>
          </a:xfrm>
          <a:prstGeom prst="rect">
            <a:avLst/>
          </a:prstGeom>
        </p:spPr>
      </p:pic>
      <p:pic>
        <p:nvPicPr>
          <p:cNvPr id="13" name="Image 11" descr="preencoded.png">
            <a:extLst>
              <a:ext uri="{FF2B5EF4-FFF2-40B4-BE49-F238E27FC236}">
                <a16:creationId xmlns:a16="http://schemas.microsoft.com/office/drawing/2014/main" id="{83B34784-6D13-8F12-BAF3-4A2B548D5C6B}"/>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184227" y="14460701"/>
            <a:ext cx="762000" cy="762000"/>
          </a:xfrm>
          <a:prstGeom prst="rect">
            <a:avLst/>
          </a:prstGeom>
        </p:spPr>
      </p:pic>
      <p:pic>
        <p:nvPicPr>
          <p:cNvPr id="14" name="Image 12" descr="preencoded.png">
            <a:extLst>
              <a:ext uri="{FF2B5EF4-FFF2-40B4-BE49-F238E27FC236}">
                <a16:creationId xmlns:a16="http://schemas.microsoft.com/office/drawing/2014/main" id="{4A3C6BD3-6A61-07C2-6659-DA443C526886}"/>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5883567" y="14460701"/>
            <a:ext cx="762000" cy="762000"/>
          </a:xfrm>
          <a:prstGeom prst="rect">
            <a:avLst/>
          </a:prstGeom>
        </p:spPr>
      </p:pic>
      <p:pic>
        <p:nvPicPr>
          <p:cNvPr id="15" name="Image 13" descr="preencoded.png">
            <a:extLst>
              <a:ext uri="{FF2B5EF4-FFF2-40B4-BE49-F238E27FC236}">
                <a16:creationId xmlns:a16="http://schemas.microsoft.com/office/drawing/2014/main" id="{58A33C34-BB09-F6B0-3707-17F52211747E}"/>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4027050" y="14643073"/>
            <a:ext cx="762000" cy="558800"/>
          </a:xfrm>
          <a:prstGeom prst="rect">
            <a:avLst/>
          </a:prstGeom>
        </p:spPr>
      </p:pic>
      <p:pic>
        <p:nvPicPr>
          <p:cNvPr id="16" name="Image 14" descr="preencoded.png">
            <a:extLst>
              <a:ext uri="{FF2B5EF4-FFF2-40B4-BE49-F238E27FC236}">
                <a16:creationId xmlns:a16="http://schemas.microsoft.com/office/drawing/2014/main" id="{A2AF0688-C1D8-CB76-07FF-2FFA18142230}"/>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4914897" y="14621162"/>
            <a:ext cx="762000" cy="762000"/>
          </a:xfrm>
          <a:prstGeom prst="rect">
            <a:avLst/>
          </a:prstGeom>
        </p:spPr>
      </p:pic>
      <p:pic>
        <p:nvPicPr>
          <p:cNvPr id="17" name="Image 15" descr="preencoded.png">
            <a:extLst>
              <a:ext uri="{FF2B5EF4-FFF2-40B4-BE49-F238E27FC236}">
                <a16:creationId xmlns:a16="http://schemas.microsoft.com/office/drawing/2014/main" id="{E6C40856-869A-B555-7790-2AECE4138663}"/>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233053" y="14396024"/>
            <a:ext cx="762000" cy="762000"/>
          </a:xfrm>
          <a:prstGeom prst="rect">
            <a:avLst/>
          </a:prstGeom>
        </p:spPr>
      </p:pic>
    </p:spTree>
    <p:extLst>
      <p:ext uri="{BB962C8B-B14F-4D97-AF65-F5344CB8AC3E}">
        <p14:creationId xmlns:p14="http://schemas.microsoft.com/office/powerpoint/2010/main" val="22404907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E8CD2C-2C05-70CF-9147-36FC8D8E8990}"/>
              </a:ext>
            </a:extLst>
          </p:cNvPr>
          <p:cNvSpPr/>
          <p:nvPr/>
        </p:nvSpPr>
        <p:spPr>
          <a:xfrm>
            <a:off x="0" y="0"/>
            <a:ext cx="24384000" cy="13716000"/>
          </a:xfrm>
          <a:prstGeom prst="rect">
            <a:avLst/>
          </a:prstGeom>
          <a:solidFill>
            <a:srgbClr val="F2EF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sym typeface="Helvetica Neue"/>
            </a:endParaRPr>
          </a:p>
        </p:txBody>
      </p:sp>
      <p:sp>
        <p:nvSpPr>
          <p:cNvPr id="3" name="Text 1">
            <a:extLst>
              <a:ext uri="{FF2B5EF4-FFF2-40B4-BE49-F238E27FC236}">
                <a16:creationId xmlns:a16="http://schemas.microsoft.com/office/drawing/2014/main" id="{E6872AAC-C886-4D1B-2547-F7770402C285}"/>
              </a:ext>
            </a:extLst>
          </p:cNvPr>
          <p:cNvSpPr/>
          <p:nvPr/>
        </p:nvSpPr>
        <p:spPr>
          <a:xfrm>
            <a:off x="3602045" y="855159"/>
            <a:ext cx="17179910" cy="2565400"/>
          </a:xfrm>
          <a:prstGeom prst="rect">
            <a:avLst/>
          </a:prstGeom>
          <a:noFill/>
          <a:ln/>
        </p:spPr>
        <p:txBody>
          <a:bodyPr wrap="square" lIns="0" tIns="0" rIns="0" bIns="0" rtlCol="0" anchor="t"/>
          <a:lstStyle/>
          <a:p>
            <a:pPr marL="0" marR="0" lvl="0" indent="0" defTabSz="1219170" rtl="0" eaLnBrk="1" fontAlgn="auto" latinLnBrk="0" hangingPunct="1">
              <a:lnSpc>
                <a:spcPts val="10100"/>
              </a:lnSpc>
              <a:spcBef>
                <a:spcPts val="0"/>
              </a:spcBef>
              <a:spcAft>
                <a:spcPts val="0"/>
              </a:spcAft>
              <a:buClrTx/>
              <a:buSzTx/>
              <a:buFontTx/>
              <a:buNone/>
              <a:tabLst/>
              <a:defRPr/>
            </a:pPr>
            <a:r>
              <a:rPr lang="en-US" sz="8000" dirty="0">
                <a:solidFill>
                  <a:srgbClr val="000000"/>
                </a:solidFill>
                <a:latin typeface="Avenir Black" panose="02000503020000020003" pitchFamily="2" charset="0"/>
                <a:ea typeface="Tahoma"/>
                <a:cs typeface="Tahoma"/>
              </a:rPr>
              <a:t>Gap in Care</a:t>
            </a:r>
          </a:p>
        </p:txBody>
      </p:sp>
      <p:sp>
        <p:nvSpPr>
          <p:cNvPr id="4" name="Text 2">
            <a:extLst>
              <a:ext uri="{FF2B5EF4-FFF2-40B4-BE49-F238E27FC236}">
                <a16:creationId xmlns:a16="http://schemas.microsoft.com/office/drawing/2014/main" id="{29213D7C-C561-9CB3-9382-D4BD423C5FCF}"/>
              </a:ext>
            </a:extLst>
          </p:cNvPr>
          <p:cNvSpPr/>
          <p:nvPr/>
        </p:nvSpPr>
        <p:spPr>
          <a:xfrm>
            <a:off x="917590" y="2561844"/>
            <a:ext cx="22548820" cy="2171700"/>
          </a:xfrm>
          <a:prstGeom prst="rect">
            <a:avLst/>
          </a:prstGeom>
          <a:noFill/>
          <a:ln/>
        </p:spPr>
        <p:txBody>
          <a:bodyPr wrap="square" lIns="0" tIns="0" rIns="0" bIns="0" rtlCol="0" anchor="t"/>
          <a:lstStyle/>
          <a:p>
            <a:pPr marL="0" marR="0" lvl="0" indent="0" defTabSz="1219170" rtl="0" eaLnBrk="1" fontAlgn="auto" latinLnBrk="0" hangingPunct="1">
              <a:lnSpc>
                <a:spcPts val="5800"/>
              </a:lnSpc>
              <a:spcBef>
                <a:spcPts val="0"/>
              </a:spcBef>
              <a:spcAft>
                <a:spcPts val="0"/>
              </a:spcAft>
              <a:buClrTx/>
              <a:buSzTx/>
              <a:buFontTx/>
              <a:buNone/>
              <a:tabLst/>
              <a:defRPr/>
            </a:pPr>
            <a:r>
              <a:rPr kumimoji="0" lang="en-US" sz="4000" b="1" i="0" u="none" strike="noStrike" kern="1200" cap="none" spc="0" normalizeH="0" baseline="0" noProof="0" dirty="0">
                <a:ln>
                  <a:noFill/>
                </a:ln>
                <a:solidFill>
                  <a:sysClr val="windowText" lastClr="000000"/>
                </a:solidFill>
                <a:effectLst/>
                <a:uLnTx/>
                <a:uFillTx/>
                <a:latin typeface="Avenir"/>
                <a:ea typeface="+mn-ea"/>
                <a:cs typeface="+mn-cs"/>
                <a:sym typeface="Helvetica Neue"/>
              </a:rPr>
              <a:t>There is no hearing benefit available that includes preventive hearing care &amp; education, or support for those with mild to moderate hearing loss, Tinnitus, APD and other hearing complications. Major medical covers issues with the physical ear or surgical intervention, </a:t>
            </a:r>
            <a:r>
              <a:rPr kumimoji="0" lang="en-US" sz="4000" b="1" i="0" u="sng" strike="noStrike" kern="1200" cap="none" spc="0" normalizeH="0" baseline="0" noProof="0" dirty="0">
                <a:ln>
                  <a:noFill/>
                </a:ln>
                <a:solidFill>
                  <a:sysClr val="windowText" lastClr="000000"/>
                </a:solidFill>
                <a:effectLst/>
                <a:uLnTx/>
                <a:uFillTx/>
                <a:latin typeface="Avenir"/>
                <a:ea typeface="+mn-ea"/>
                <a:cs typeface="+mn-cs"/>
                <a:sym typeface="Helvetica Neue"/>
              </a:rPr>
              <a:t>not hearing</a:t>
            </a:r>
            <a:r>
              <a:rPr kumimoji="0" lang="en-US" sz="4000" b="1" i="0" u="none" strike="noStrike" kern="1200" cap="none" spc="0" normalizeH="0" baseline="0" noProof="0" dirty="0">
                <a:ln>
                  <a:noFill/>
                </a:ln>
                <a:solidFill>
                  <a:sysClr val="windowText" lastClr="000000"/>
                </a:solidFill>
                <a:effectLst/>
                <a:uLnTx/>
                <a:uFillTx/>
                <a:latin typeface="Avenir"/>
                <a:ea typeface="+mn-ea"/>
                <a:cs typeface="+mn-cs"/>
                <a:sym typeface="Helvetica Neue"/>
              </a:rPr>
              <a:t>. </a:t>
            </a:r>
          </a:p>
        </p:txBody>
      </p:sp>
      <p:sp>
        <p:nvSpPr>
          <p:cNvPr id="5" name="Text 3">
            <a:extLst>
              <a:ext uri="{FF2B5EF4-FFF2-40B4-BE49-F238E27FC236}">
                <a16:creationId xmlns:a16="http://schemas.microsoft.com/office/drawing/2014/main" id="{2B1DE6C5-1C06-6320-C9DB-02E46BDCAA2B}"/>
              </a:ext>
            </a:extLst>
          </p:cNvPr>
          <p:cNvSpPr/>
          <p:nvPr/>
        </p:nvSpPr>
        <p:spPr>
          <a:xfrm>
            <a:off x="16394105" y="5798879"/>
            <a:ext cx="8775700" cy="1282700"/>
          </a:xfrm>
          <a:prstGeom prst="rect">
            <a:avLst/>
          </a:prstGeom>
          <a:noFill/>
          <a:ln/>
        </p:spPr>
        <p:txBody>
          <a:bodyPr wrap="square" lIns="0" tIns="0" rIns="0" bIns="0" rtlCol="0" anchor="t"/>
          <a:lstStyle/>
          <a:p>
            <a:pPr marL="0" marR="0" lvl="0" indent="0" algn="l" defTabSz="1219170" rtl="0" eaLnBrk="1" fontAlgn="auto" latinLnBrk="0" hangingPunct="1">
              <a:lnSpc>
                <a:spcPts val="10100"/>
              </a:lnSpc>
              <a:spcBef>
                <a:spcPts val="0"/>
              </a:spcBef>
              <a:spcAft>
                <a:spcPts val="0"/>
              </a:spcAft>
              <a:buClrTx/>
              <a:buSzTx/>
              <a:buFontTx/>
              <a:buNone/>
              <a:tabLst/>
              <a:defRPr/>
            </a:pPr>
            <a:endParaRPr kumimoji="0" lang="en-US" sz="4800" b="1" i="0" u="none" strike="noStrike" kern="0" cap="none" spc="-100" normalizeH="0" baseline="0" noProof="0" dirty="0">
              <a:ln>
                <a:noFill/>
              </a:ln>
              <a:solidFill>
                <a:sysClr val="windowText" lastClr="000000"/>
              </a:solidFill>
              <a:effectLst/>
              <a:uLnTx/>
              <a:uFillTx/>
              <a:latin typeface="Avenir Heavy"/>
              <a:ea typeface="+mn-ea"/>
              <a:cs typeface="+mn-cs"/>
              <a:sym typeface="Helvetica Neue"/>
            </a:endParaRPr>
          </a:p>
        </p:txBody>
      </p:sp>
      <p:sp>
        <p:nvSpPr>
          <p:cNvPr id="6" name="Text 4">
            <a:extLst>
              <a:ext uri="{FF2B5EF4-FFF2-40B4-BE49-F238E27FC236}">
                <a16:creationId xmlns:a16="http://schemas.microsoft.com/office/drawing/2014/main" id="{88A48980-5F41-C2BD-7FE7-285A65F6556E}"/>
              </a:ext>
            </a:extLst>
          </p:cNvPr>
          <p:cNvSpPr/>
          <p:nvPr/>
        </p:nvSpPr>
        <p:spPr>
          <a:xfrm>
            <a:off x="13443292" y="7081578"/>
            <a:ext cx="10283810" cy="6634421"/>
          </a:xfrm>
          <a:prstGeom prst="rect">
            <a:avLst/>
          </a:prstGeom>
          <a:noFill/>
          <a:ln/>
        </p:spPr>
        <p:txBody>
          <a:bodyPr wrap="square" lIns="0" tIns="0" rIns="0" bIns="0" rtlCol="0" anchor="t"/>
          <a:lstStyle/>
          <a:p>
            <a:pPr marL="0" marR="0" lvl="0" indent="0" algn="l" defTabSz="1219170" rtl="0" eaLnBrk="1" fontAlgn="auto" latinLnBrk="0" hangingPunct="1">
              <a:lnSpc>
                <a:spcPts val="5800"/>
              </a:lnSpc>
              <a:spcBef>
                <a:spcPts val="0"/>
              </a:spcBef>
              <a:spcAft>
                <a:spcPts val="0"/>
              </a:spcAft>
              <a:buClrTx/>
              <a:buSzTx/>
              <a:buFontTx/>
              <a:buNone/>
              <a:tabLst/>
              <a:defRPr/>
            </a:pPr>
            <a:r>
              <a:rPr lang="en-US" sz="4000" b="1" kern="1200" dirty="0">
                <a:solidFill>
                  <a:sysClr val="windowText" lastClr="000000"/>
                </a:solidFill>
                <a:latin typeface="Avenir"/>
              </a:rPr>
              <a:t>Almost </a:t>
            </a:r>
            <a:r>
              <a:rPr kumimoji="0" lang="en-US" sz="4000" b="1" i="0" u="none" strike="noStrike" kern="1200" cap="none" spc="0" normalizeH="0" baseline="0" noProof="0" dirty="0">
                <a:ln>
                  <a:noFill/>
                </a:ln>
                <a:solidFill>
                  <a:sysClr val="windowText" lastClr="000000"/>
                </a:solidFill>
                <a:effectLst/>
                <a:uLnTx/>
                <a:uFillTx/>
                <a:latin typeface="Avenir"/>
                <a:ea typeface="+mn-ea"/>
                <a:cs typeface="+mn-cs"/>
                <a:sym typeface="Helvetica Neue"/>
              </a:rPr>
              <a:t>40% of employers offer a rider hearing benefit (i.e. discount hearing aid program), but these programs are manufacturer specific, </a:t>
            </a:r>
            <a:r>
              <a:rPr lang="en-US" sz="4000" b="1" kern="1200" dirty="0">
                <a:solidFill>
                  <a:sysClr val="windowText" lastClr="000000"/>
                </a:solidFill>
                <a:latin typeface="Avenir"/>
              </a:rPr>
              <a:t>are</a:t>
            </a:r>
            <a:r>
              <a:rPr kumimoji="0" lang="en-US" sz="4000" b="1" i="0" u="none" strike="noStrike" kern="1200" cap="none" spc="0" normalizeH="0" baseline="0" noProof="0" dirty="0">
                <a:ln>
                  <a:noFill/>
                </a:ln>
                <a:solidFill>
                  <a:sysClr val="windowText" lastClr="000000"/>
                </a:solidFill>
                <a:effectLst/>
                <a:uLnTx/>
                <a:uFillTx/>
                <a:latin typeface="Avenir"/>
                <a:ea typeface="+mn-ea"/>
                <a:cs typeface="+mn-cs"/>
                <a:sym typeface="Helvetica Neue"/>
              </a:rPr>
              <a:t> limited, require heavy out-of-pocket costs and only support those with significant loss. </a:t>
            </a:r>
            <a:endParaRPr lang="en-US" sz="800" b="1" kern="1200" noProof="0" dirty="0">
              <a:solidFill>
                <a:sysClr val="windowText" lastClr="000000"/>
              </a:solidFill>
              <a:latin typeface="Avenir"/>
            </a:endParaRPr>
          </a:p>
          <a:p>
            <a:pPr marL="0" marR="0" lvl="0" indent="0" algn="l" defTabSz="1219170" rtl="0" eaLnBrk="1" fontAlgn="auto" latinLnBrk="0" hangingPunct="1">
              <a:spcBef>
                <a:spcPts val="2400"/>
              </a:spcBef>
              <a:spcAft>
                <a:spcPts val="0"/>
              </a:spcAft>
              <a:buClrTx/>
              <a:buSzTx/>
              <a:buFontTx/>
              <a:buNone/>
              <a:tabLst/>
              <a:defRPr/>
            </a:pPr>
            <a:r>
              <a:rPr kumimoji="0" lang="en-US" sz="4000" b="1" i="0" u="none" strike="noStrike" kern="1200" cap="none" spc="0" normalizeH="0" baseline="0" noProof="0" dirty="0">
                <a:ln>
                  <a:noFill/>
                </a:ln>
                <a:solidFill>
                  <a:sysClr val="windowText" lastClr="000000"/>
                </a:solidFill>
                <a:effectLst/>
                <a:uLnTx/>
                <a:uFillTx/>
                <a:latin typeface="Avenir"/>
                <a:ea typeface="+mn-ea"/>
                <a:cs typeface="+mn-cs"/>
                <a:sym typeface="Helvetica Neue"/>
              </a:rPr>
              <a:t>They don’t include preventive care, or support for mild-moderate loss. </a:t>
            </a:r>
          </a:p>
          <a:p>
            <a:pPr marL="0" marR="0" lvl="0" indent="0" algn="l" defTabSz="1219170" rtl="0" eaLnBrk="1" fontAlgn="auto" latinLnBrk="0" hangingPunct="1">
              <a:lnSpc>
                <a:spcPts val="5800"/>
              </a:lnSpc>
              <a:spcBef>
                <a:spcPts val="0"/>
              </a:spcBef>
              <a:spcAft>
                <a:spcPts val="0"/>
              </a:spcAft>
              <a:buClrTx/>
              <a:buSzTx/>
              <a:buFontTx/>
              <a:buNone/>
              <a:tabLst/>
              <a:defRPr/>
            </a:pPr>
            <a:endParaRPr kumimoji="0" lang="en-US" sz="4000" b="1" i="0" u="none" strike="noStrike" kern="1200" cap="none" spc="0" normalizeH="0" baseline="0" noProof="0" dirty="0">
              <a:ln>
                <a:noFill/>
              </a:ln>
              <a:solidFill>
                <a:sysClr val="windowText" lastClr="000000"/>
              </a:solidFill>
              <a:effectLst/>
              <a:uLnTx/>
              <a:uFillTx/>
              <a:latin typeface="Avenir"/>
              <a:ea typeface="+mn-ea"/>
              <a:cs typeface="+mn-cs"/>
              <a:sym typeface="Helvetica Neue"/>
            </a:endParaRPr>
          </a:p>
        </p:txBody>
      </p:sp>
      <p:pic>
        <p:nvPicPr>
          <p:cNvPr id="2050" name="Picture 2" descr="2,068 Mind Gap Images, Stock Photos, 3D objects, &amp; Vectors ...">
            <a:extLst>
              <a:ext uri="{FF2B5EF4-FFF2-40B4-BE49-F238E27FC236}">
                <a16:creationId xmlns:a16="http://schemas.microsoft.com/office/drawing/2014/main" id="{F65A5DEA-EB3A-88BE-C314-41DB291FF37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917"/>
          <a:stretch/>
        </p:blipFill>
        <p:spPr bwMode="auto">
          <a:xfrm>
            <a:off x="465826" y="5483983"/>
            <a:ext cx="11798792" cy="7800281"/>
          </a:xfrm>
          <a:prstGeom prst="rect">
            <a:avLst/>
          </a:prstGeom>
          <a:noFill/>
          <a:extLst>
            <a:ext uri="{909E8E84-426E-40DD-AFC4-6F175D3DCCD1}">
              <a14:hiddenFill xmlns:a14="http://schemas.microsoft.com/office/drawing/2010/main">
                <a:solidFill>
                  <a:srgbClr val="FFFFFF"/>
                </a:solidFill>
              </a14:hiddenFill>
            </a:ext>
          </a:extLst>
        </p:spPr>
      </p:pic>
      <p:sp>
        <p:nvSpPr>
          <p:cNvPr id="8" name="Text 3">
            <a:extLst>
              <a:ext uri="{FF2B5EF4-FFF2-40B4-BE49-F238E27FC236}">
                <a16:creationId xmlns:a16="http://schemas.microsoft.com/office/drawing/2014/main" id="{3F420EE5-1075-486C-4E92-1C25B5BFEA1B}"/>
              </a:ext>
            </a:extLst>
          </p:cNvPr>
          <p:cNvSpPr/>
          <p:nvPr/>
        </p:nvSpPr>
        <p:spPr>
          <a:xfrm>
            <a:off x="13106400" y="5530514"/>
            <a:ext cx="9757674" cy="1282700"/>
          </a:xfrm>
          <a:prstGeom prst="rect">
            <a:avLst/>
          </a:prstGeom>
          <a:noFill/>
          <a:ln/>
        </p:spPr>
        <p:txBody>
          <a:bodyPr wrap="square" lIns="0" tIns="0" rIns="0" bIns="0" rtlCol="0" anchor="t"/>
          <a:lstStyle/>
          <a:p>
            <a:pPr marL="0" marR="0" lvl="0" indent="0" defTabSz="1219170" rtl="0" eaLnBrk="1" fontAlgn="auto" latinLnBrk="0" hangingPunct="1">
              <a:lnSpc>
                <a:spcPts val="10100"/>
              </a:lnSpc>
              <a:spcBef>
                <a:spcPts val="0"/>
              </a:spcBef>
              <a:spcAft>
                <a:spcPts val="0"/>
              </a:spcAft>
              <a:buClrTx/>
              <a:buSzTx/>
              <a:buFontTx/>
              <a:buNone/>
              <a:tabLst/>
              <a:defRPr/>
            </a:pPr>
            <a:r>
              <a:rPr lang="en-US" sz="4800" b="1" spc="-100" dirty="0">
                <a:solidFill>
                  <a:sysClr val="windowText" lastClr="000000"/>
                </a:solidFill>
                <a:latin typeface="Avenir Black" panose="02000503020000020003" pitchFamily="2" charset="0"/>
              </a:rPr>
              <a:t>Legacy Hearing Aid Rider</a:t>
            </a:r>
            <a:endParaRPr kumimoji="0" lang="en-US" sz="4800" b="1" u="none" strike="noStrike" kern="0" cap="none" spc="-100" normalizeH="0" baseline="0" noProof="0" dirty="0">
              <a:ln>
                <a:noFill/>
              </a:ln>
              <a:solidFill>
                <a:sysClr val="windowText" lastClr="000000"/>
              </a:solidFill>
              <a:effectLst/>
              <a:uLnTx/>
              <a:uFillTx/>
              <a:latin typeface="Avenir Black" panose="02000503020000020003" pitchFamily="2" charset="0"/>
              <a:sym typeface="Helvetica Neue"/>
            </a:endParaRPr>
          </a:p>
        </p:txBody>
      </p:sp>
    </p:spTree>
    <p:extLst>
      <p:ext uri="{BB962C8B-B14F-4D97-AF65-F5344CB8AC3E}">
        <p14:creationId xmlns:p14="http://schemas.microsoft.com/office/powerpoint/2010/main" val="307275269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68688"/>
        </a:solidFill>
        <a:effectLst/>
      </p:bgPr>
    </p:bg>
    <p:spTree>
      <p:nvGrpSpPr>
        <p:cNvPr id="1" name=""/>
        <p:cNvGrpSpPr/>
        <p:nvPr/>
      </p:nvGrpSpPr>
      <p:grpSpPr>
        <a:xfrm>
          <a:off x="0" y="0"/>
          <a:ext cx="0" cy="0"/>
          <a:chOff x="0" y="0"/>
          <a:chExt cx="0" cy="0"/>
        </a:xfrm>
      </p:grpSpPr>
      <p:pic>
        <p:nvPicPr>
          <p:cNvPr id="3" name="Image 1"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06088" y="11963400"/>
            <a:ext cx="2987326" cy="1170709"/>
          </a:xfrm>
          <a:prstGeom prst="rect">
            <a:avLst/>
          </a:prstGeom>
        </p:spPr>
      </p:pic>
      <p:pic>
        <p:nvPicPr>
          <p:cNvPr id="5" name="Image 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009206" y="4307483"/>
            <a:ext cx="2562225" cy="53380"/>
          </a:xfrm>
          <a:prstGeom prst="rect">
            <a:avLst/>
          </a:prstGeom>
        </p:spPr>
      </p:pic>
      <p:pic>
        <p:nvPicPr>
          <p:cNvPr id="7" name="Image 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7143751" y="5262417"/>
            <a:ext cx="1092200" cy="1092200"/>
          </a:xfrm>
          <a:prstGeom prst="rect">
            <a:avLst/>
          </a:prstGeom>
        </p:spPr>
      </p:pic>
      <p:pic>
        <p:nvPicPr>
          <p:cNvPr id="8" name="Image 6"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6579851" y="5484668"/>
            <a:ext cx="660400" cy="647700"/>
          </a:xfrm>
          <a:prstGeom prst="rect">
            <a:avLst/>
          </a:prstGeom>
        </p:spPr>
      </p:pic>
      <p:pic>
        <p:nvPicPr>
          <p:cNvPr id="9" name="Image 7"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7143751" y="6335568"/>
            <a:ext cx="10096500" cy="38100"/>
          </a:xfrm>
          <a:prstGeom prst="rect">
            <a:avLst/>
          </a:prstGeom>
        </p:spPr>
      </p:pic>
      <p:pic>
        <p:nvPicPr>
          <p:cNvPr id="10" name="Image 8"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7143751" y="6354617"/>
            <a:ext cx="1092200" cy="1092200"/>
          </a:xfrm>
          <a:prstGeom prst="rect">
            <a:avLst/>
          </a:prstGeom>
        </p:spPr>
      </p:pic>
      <p:pic>
        <p:nvPicPr>
          <p:cNvPr id="11" name="Image 9"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6579851" y="6576868"/>
            <a:ext cx="660400" cy="647700"/>
          </a:xfrm>
          <a:prstGeom prst="rect">
            <a:avLst/>
          </a:prstGeom>
        </p:spPr>
      </p:pic>
      <p:pic>
        <p:nvPicPr>
          <p:cNvPr id="12" name="Image 10"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7137400" y="7427768"/>
            <a:ext cx="10109200" cy="38100"/>
          </a:xfrm>
          <a:prstGeom prst="rect">
            <a:avLst/>
          </a:prstGeom>
        </p:spPr>
      </p:pic>
      <p:pic>
        <p:nvPicPr>
          <p:cNvPr id="13" name="Image 11"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7143751" y="7446817"/>
            <a:ext cx="1092200" cy="1092200"/>
          </a:xfrm>
          <a:prstGeom prst="rect">
            <a:avLst/>
          </a:prstGeom>
        </p:spPr>
      </p:pic>
      <p:pic>
        <p:nvPicPr>
          <p:cNvPr id="14" name="Image 12"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6579851" y="7662717"/>
            <a:ext cx="660400" cy="660400"/>
          </a:xfrm>
          <a:prstGeom prst="rect">
            <a:avLst/>
          </a:prstGeom>
        </p:spPr>
      </p:pic>
      <p:pic>
        <p:nvPicPr>
          <p:cNvPr id="15" name="Image 13"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7143751" y="8519968"/>
            <a:ext cx="10096500" cy="38100"/>
          </a:xfrm>
          <a:prstGeom prst="rect">
            <a:avLst/>
          </a:prstGeom>
        </p:spPr>
      </p:pic>
      <p:pic>
        <p:nvPicPr>
          <p:cNvPr id="16" name="Image 14"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7143751" y="8539017"/>
            <a:ext cx="1092200" cy="1092200"/>
          </a:xfrm>
          <a:prstGeom prst="rect">
            <a:avLst/>
          </a:prstGeom>
        </p:spPr>
      </p:pic>
      <p:pic>
        <p:nvPicPr>
          <p:cNvPr id="17" name="Image 15"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6579851" y="8754917"/>
            <a:ext cx="660400" cy="660400"/>
          </a:xfrm>
          <a:prstGeom prst="rect">
            <a:avLst/>
          </a:prstGeom>
        </p:spPr>
      </p:pic>
      <p:pic>
        <p:nvPicPr>
          <p:cNvPr id="18" name="Image 16"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7143751" y="9612168"/>
            <a:ext cx="10096500" cy="38100"/>
          </a:xfrm>
          <a:prstGeom prst="rect">
            <a:avLst/>
          </a:prstGeom>
        </p:spPr>
      </p:pic>
      <p:pic>
        <p:nvPicPr>
          <p:cNvPr id="19" name="Image 17"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7143751" y="9631217"/>
            <a:ext cx="1092200" cy="1092200"/>
          </a:xfrm>
          <a:prstGeom prst="rect">
            <a:avLst/>
          </a:prstGeom>
        </p:spPr>
      </p:pic>
      <p:pic>
        <p:nvPicPr>
          <p:cNvPr id="20" name="Image 18"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6579851" y="9853468"/>
            <a:ext cx="660400" cy="647700"/>
          </a:xfrm>
          <a:prstGeom prst="rect">
            <a:avLst/>
          </a:prstGeom>
        </p:spPr>
      </p:pic>
      <p:sp>
        <p:nvSpPr>
          <p:cNvPr id="21" name="Text 0"/>
          <p:cNvSpPr/>
          <p:nvPr/>
        </p:nvSpPr>
        <p:spPr>
          <a:xfrm>
            <a:off x="168564" y="12930909"/>
            <a:ext cx="3784600" cy="406400"/>
          </a:xfrm>
          <a:prstGeom prst="rect">
            <a:avLst/>
          </a:prstGeom>
          <a:noFill/>
          <a:ln/>
        </p:spPr>
        <p:txBody>
          <a:bodyPr wrap="square" lIns="0" tIns="0" rIns="0" bIns="0" rtlCol="0" anchor="t"/>
          <a:lstStyle/>
          <a:p>
            <a:pPr marL="0" marR="0" lvl="0" indent="0" algn="l" defTabSz="1219170" rtl="0" eaLnBrk="1" fontAlgn="auto" latinLnBrk="0" hangingPunct="1">
              <a:lnSpc>
                <a:spcPts val="2900"/>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FFFFF"/>
                </a:solidFill>
                <a:effectLst/>
                <a:uLnTx/>
                <a:uFillTx/>
                <a:latin typeface="Plus Jakarta Sans Medium" pitchFamily="34" charset="0"/>
                <a:ea typeface="Plus Jakarta Sans Medium" pitchFamily="34" charset="-122"/>
                <a:cs typeface="Plus Jakarta Sans Medium" pitchFamily="34" charset="-120"/>
                <a:sym typeface="Helvetica Neue"/>
              </a:rPr>
              <a:t>The Hearing Care Benefit</a:t>
            </a:r>
            <a:endParaRPr kumimoji="0" lang="en-US" sz="2508" b="0" i="0" u="none" strike="noStrike" kern="1200" cap="none" spc="0" normalizeH="0" baseline="0" noProof="0" dirty="0">
              <a:ln>
                <a:noFill/>
              </a:ln>
              <a:solidFill>
                <a:prstClr val="black"/>
              </a:solidFill>
              <a:effectLst/>
              <a:uLnTx/>
              <a:uFillTx/>
              <a:latin typeface="Calibri" panose="020F0502020204030204"/>
              <a:ea typeface="+mn-ea"/>
              <a:cs typeface="+mn-cs"/>
              <a:sym typeface="Helvetica Neue"/>
            </a:endParaRPr>
          </a:p>
        </p:txBody>
      </p:sp>
      <p:sp>
        <p:nvSpPr>
          <p:cNvPr id="22" name="Text 1"/>
          <p:cNvSpPr/>
          <p:nvPr/>
        </p:nvSpPr>
        <p:spPr>
          <a:xfrm>
            <a:off x="4518313" y="809794"/>
            <a:ext cx="15347373" cy="1055988"/>
          </a:xfrm>
          <a:prstGeom prst="rect">
            <a:avLst/>
          </a:prstGeom>
          <a:noFill/>
          <a:ln/>
        </p:spPr>
        <p:txBody>
          <a:bodyPr wrap="square" lIns="0" tIns="0" rIns="0" bIns="0"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00" b="1" i="0" u="none" strike="noStrike" kern="0" cap="none" spc="-200" normalizeH="0" baseline="0" noProof="0" dirty="0">
                <a:ln>
                  <a:noFill/>
                </a:ln>
                <a:solidFill>
                  <a:prstClr val="white"/>
                </a:solidFill>
                <a:effectLst/>
                <a:uLnTx/>
                <a:uFillTx/>
                <a:latin typeface="Avenir Book" panose="02000503020000020003" pitchFamily="2" charset="0"/>
                <a:ea typeface="Plus Jakarta Sans Bold Italic" pitchFamily="34" charset="-122"/>
                <a:cs typeface="Plus Jakarta Sans Bold Italic" pitchFamily="34" charset="-120"/>
                <a:sym typeface="Helvetica Neue"/>
              </a:rPr>
              <a:t>Tuned - vs - Legacy </a:t>
            </a:r>
            <a:r>
              <a:rPr kumimoji="0" lang="en-US" sz="6600" b="1" i="0" u="none" strike="noStrike" kern="0" cap="none" spc="-200" normalizeH="0" baseline="0" noProof="0" dirty="0">
                <a:ln>
                  <a:noFill/>
                </a:ln>
                <a:solidFill>
                  <a:srgbClr val="FFFFFF"/>
                </a:solidFill>
                <a:effectLst/>
                <a:uLnTx/>
                <a:uFillTx/>
                <a:latin typeface="Avenir Book" panose="02000503020000020003" pitchFamily="2" charset="0"/>
                <a:ea typeface="Plus Jakarta Sans Bold Italic" pitchFamily="34" charset="-122"/>
                <a:cs typeface="Plus Jakarta Sans Bold Italic" pitchFamily="34" charset="-120"/>
                <a:sym typeface="Helvetica Neue"/>
              </a:rPr>
              <a:t>Hearing Aid Benefits </a:t>
            </a:r>
          </a:p>
        </p:txBody>
      </p:sp>
      <p:sp>
        <p:nvSpPr>
          <p:cNvPr id="23" name="Text 2"/>
          <p:cNvSpPr/>
          <p:nvPr/>
        </p:nvSpPr>
        <p:spPr>
          <a:xfrm>
            <a:off x="6188652" y="4082906"/>
            <a:ext cx="2946400" cy="622300"/>
          </a:xfrm>
          <a:prstGeom prst="rect">
            <a:avLst/>
          </a:prstGeom>
          <a:noFill/>
          <a:ln/>
        </p:spPr>
        <p:txBody>
          <a:bodyPr wrap="square" lIns="0" tIns="0" rIns="0" bIns="0" rtlCol="0" anchor="t"/>
          <a:lstStyle/>
          <a:p>
            <a:pPr marL="0" marR="0" lvl="0" indent="0" algn="ctr" defTabSz="1219170" rtl="0" eaLnBrk="1" fontAlgn="auto" latinLnBrk="0" hangingPunct="1">
              <a:lnSpc>
                <a:spcPts val="4875"/>
              </a:lnSpc>
              <a:spcBef>
                <a:spcPts val="0"/>
              </a:spcBef>
              <a:spcAft>
                <a:spcPts val="0"/>
              </a:spcAft>
              <a:buClrTx/>
              <a:buSzTx/>
              <a:buFontTx/>
              <a:buNone/>
              <a:tabLst/>
              <a:defRPr/>
            </a:pPr>
            <a:r>
              <a:rPr kumimoji="0" lang="en-US" sz="6000" b="0" i="0" u="none" strike="noStrike" kern="0" cap="none" spc="-200" normalizeH="0" baseline="0" noProof="0" dirty="0">
                <a:ln>
                  <a:noFill/>
                </a:ln>
                <a:solidFill>
                  <a:srgbClr val="FFFFFF"/>
                </a:solidFill>
                <a:effectLst/>
                <a:uLnTx/>
                <a:uFillTx/>
                <a:latin typeface="Plus Jakarta Sans Bold Italic" pitchFamily="34" charset="0"/>
                <a:ea typeface="Plus Jakarta Sans Bold Italic" pitchFamily="34" charset="-122"/>
                <a:cs typeface="Arial" panose="020B0604020202020204" pitchFamily="34" charset="0"/>
                <a:sym typeface="Helvetica Neue"/>
              </a:rPr>
              <a:t>Tuned</a:t>
            </a:r>
            <a:endParaRPr kumimoji="0" lang="en-US" sz="6000" b="0" i="0" u="none" strike="noStrike" kern="1200" cap="none" spc="0" normalizeH="0" baseline="0" noProof="0" dirty="0">
              <a:ln>
                <a:noFill/>
              </a:ln>
              <a:solidFill>
                <a:prstClr val="black"/>
              </a:solidFill>
              <a:effectLst/>
              <a:uLnTx/>
              <a:uFillTx/>
              <a:latin typeface="Calibri" panose="020F0502020204030204"/>
              <a:sym typeface="Helvetica Neue"/>
            </a:endParaRPr>
          </a:p>
        </p:txBody>
      </p:sp>
      <p:sp>
        <p:nvSpPr>
          <p:cNvPr id="25" name="Text 4"/>
          <p:cNvSpPr/>
          <p:nvPr/>
        </p:nvSpPr>
        <p:spPr>
          <a:xfrm>
            <a:off x="15439018" y="4032397"/>
            <a:ext cx="2821274" cy="721046"/>
          </a:xfrm>
          <a:prstGeom prst="rect">
            <a:avLst/>
          </a:prstGeom>
          <a:noFill/>
          <a:ln/>
        </p:spPr>
        <p:txBody>
          <a:bodyPr wrap="square" lIns="0" tIns="0" rIns="0" bIns="0" rtlCol="0" anchor="t"/>
          <a:lstStyle/>
          <a:p>
            <a:pPr marL="0" marR="0" lvl="0" indent="0" algn="ctr" defTabSz="1219170" rtl="0" eaLnBrk="1" fontAlgn="auto" latinLnBrk="0" hangingPunct="1">
              <a:lnSpc>
                <a:spcPts val="4875"/>
              </a:lnSpc>
              <a:spcBef>
                <a:spcPts val="0"/>
              </a:spcBef>
              <a:spcAft>
                <a:spcPts val="0"/>
              </a:spcAft>
              <a:buClrTx/>
              <a:buSzTx/>
              <a:buFontTx/>
              <a:buNone/>
              <a:tabLst/>
              <a:defRPr/>
            </a:pPr>
            <a:r>
              <a:rPr kumimoji="0" lang="en-US" sz="5400" b="0" i="0" u="none" strike="noStrike" kern="1200" cap="none" spc="-200" normalizeH="0" baseline="0" noProof="0" dirty="0">
                <a:ln>
                  <a:noFill/>
                </a:ln>
                <a:solidFill>
                  <a:srgbClr val="FFFFFF"/>
                </a:solidFill>
                <a:effectLst/>
                <a:uLnTx/>
                <a:uFillTx/>
                <a:latin typeface="Plus Jakarta Sans Regular" pitchFamily="34" charset="0"/>
                <a:ea typeface="Plus Jakarta Sans Regular" pitchFamily="34" charset="-122"/>
                <a:sym typeface="Helvetica Neue"/>
              </a:rPr>
              <a:t>Legacy HA </a:t>
            </a:r>
          </a:p>
          <a:p>
            <a:pPr marL="0" marR="0" lvl="0" indent="0" algn="ctr" defTabSz="1219170" rtl="0" eaLnBrk="1" fontAlgn="auto" latinLnBrk="0" hangingPunct="1">
              <a:lnSpc>
                <a:spcPts val="4875"/>
              </a:lnSpc>
              <a:spcBef>
                <a:spcPts val="0"/>
              </a:spcBef>
              <a:spcAft>
                <a:spcPts val="0"/>
              </a:spcAft>
              <a:buClrTx/>
              <a:buSzTx/>
              <a:buFontTx/>
              <a:buNone/>
              <a:tabLst/>
              <a:defRPr/>
            </a:pPr>
            <a:r>
              <a:rPr kumimoji="0" lang="en-US" sz="5400" b="0" i="0" u="none" strike="noStrike" kern="1200" cap="none" spc="-200" normalizeH="0" baseline="0" noProof="0" dirty="0">
                <a:ln>
                  <a:noFill/>
                </a:ln>
                <a:solidFill>
                  <a:srgbClr val="FFFFFF"/>
                </a:solidFill>
                <a:effectLst/>
                <a:uLnTx/>
                <a:uFillTx/>
                <a:latin typeface="Plus Jakarta Sans Regular" pitchFamily="34" charset="0"/>
                <a:ea typeface="Plus Jakarta Sans Regular" pitchFamily="34" charset="-122"/>
                <a:sym typeface="Helvetica Neue"/>
              </a:rPr>
              <a:t>Benefit</a:t>
            </a:r>
            <a:endParaRPr kumimoji="0" lang="en-US" sz="5400" b="0" i="0" u="none" strike="noStrike" kern="1200" cap="none" spc="0" normalizeH="0" baseline="0" noProof="0" dirty="0">
              <a:ln>
                <a:noFill/>
              </a:ln>
              <a:solidFill>
                <a:prstClr val="black"/>
              </a:solidFill>
              <a:effectLst/>
              <a:uLnTx/>
              <a:uFillTx/>
              <a:latin typeface="Calibri" panose="020F0502020204030204"/>
              <a:sym typeface="Helvetica Neue"/>
            </a:endParaRPr>
          </a:p>
        </p:txBody>
      </p:sp>
      <p:sp>
        <p:nvSpPr>
          <p:cNvPr id="26" name="Text 5"/>
          <p:cNvSpPr/>
          <p:nvPr/>
        </p:nvSpPr>
        <p:spPr>
          <a:xfrm>
            <a:off x="9643052" y="9798742"/>
            <a:ext cx="5308600" cy="787400"/>
          </a:xfrm>
          <a:prstGeom prst="rect">
            <a:avLst/>
          </a:prstGeom>
          <a:noFill/>
          <a:ln/>
        </p:spPr>
        <p:txBody>
          <a:bodyPr wrap="square" lIns="0" tIns="0" rIns="0" bIns="0" rtlCol="0" anchor="t"/>
          <a:lstStyle/>
          <a:p>
            <a:pPr marL="0" marR="0" lvl="0" indent="0" algn="ctr" defTabSz="1219170" rtl="0" eaLnBrk="1" fontAlgn="auto" latinLnBrk="0" hangingPunct="1">
              <a:lnSpc>
                <a:spcPts val="3120"/>
              </a:lnSpc>
              <a:spcBef>
                <a:spcPts val="0"/>
              </a:spcBef>
              <a:spcAft>
                <a:spcPts val="0"/>
              </a:spcAft>
              <a:buClrTx/>
              <a:buSzTx/>
              <a:buFontTx/>
              <a:buNone/>
              <a:tabLst/>
              <a:defRPr/>
            </a:pPr>
            <a:r>
              <a:rPr kumimoji="0" lang="en-US" sz="3200" b="0" i="0" u="none" strike="noStrike" kern="0" cap="none" spc="-100" normalizeH="0" baseline="0" noProof="0" dirty="0">
                <a:ln>
                  <a:noFill/>
                </a:ln>
                <a:solidFill>
                  <a:srgbClr val="FFFFFF"/>
                </a:solidFill>
                <a:effectLst/>
                <a:uLnTx/>
                <a:uFillTx/>
                <a:latin typeface="Plus Jakarta Sans Regular" pitchFamily="34" charset="0"/>
                <a:ea typeface="Plus Jakarta Sans Regular" pitchFamily="34" charset="-122"/>
                <a:cs typeface="Arial" panose="020B0604020202020204" pitchFamily="34" charset="0"/>
                <a:sym typeface="Helvetica Neue"/>
              </a:rPr>
              <a:t>Offers Range of Rx Hearing Instruments – Brand Agnostic</a:t>
            </a:r>
            <a:endParaRPr kumimoji="0" lang="en-US" sz="3200" b="0" i="0" u="none" strike="noStrike" kern="1200" cap="none" spc="0" normalizeH="0" baseline="0" noProof="0" dirty="0">
              <a:ln>
                <a:noFill/>
              </a:ln>
              <a:solidFill>
                <a:prstClr val="black"/>
              </a:solidFill>
              <a:effectLst/>
              <a:uLnTx/>
              <a:uFillTx/>
              <a:latin typeface="Calibri" panose="020F0502020204030204"/>
              <a:sym typeface="Helvetica Neue"/>
            </a:endParaRPr>
          </a:p>
        </p:txBody>
      </p:sp>
      <p:sp>
        <p:nvSpPr>
          <p:cNvPr id="27" name="Text 6"/>
          <p:cNvSpPr/>
          <p:nvPr/>
        </p:nvSpPr>
        <p:spPr>
          <a:xfrm>
            <a:off x="9713047" y="10812545"/>
            <a:ext cx="5308600" cy="787400"/>
          </a:xfrm>
          <a:prstGeom prst="rect">
            <a:avLst/>
          </a:prstGeom>
          <a:noFill/>
          <a:ln/>
        </p:spPr>
        <p:txBody>
          <a:bodyPr wrap="square" lIns="0" tIns="0" rIns="0" bIns="0" rtlCol="0" anchor="t"/>
          <a:lstStyle/>
          <a:p>
            <a:pPr marL="0" marR="0" lvl="0" indent="0" algn="ctr" defTabSz="1219170" rtl="0" eaLnBrk="1" fontAlgn="auto" latinLnBrk="0" hangingPunct="1">
              <a:lnSpc>
                <a:spcPts val="3120"/>
              </a:lnSpc>
              <a:spcBef>
                <a:spcPts val="0"/>
              </a:spcBef>
              <a:spcAft>
                <a:spcPts val="0"/>
              </a:spcAft>
              <a:buClrTx/>
              <a:buSzTx/>
              <a:buFontTx/>
              <a:buNone/>
              <a:tabLst/>
              <a:defRPr/>
            </a:pPr>
            <a:r>
              <a:rPr kumimoji="0" lang="en-US" sz="3200" b="0" i="0" u="none" strike="noStrike" kern="0" cap="none" spc="-100" normalizeH="0" baseline="0" noProof="0" dirty="0">
                <a:ln>
                  <a:noFill/>
                </a:ln>
                <a:solidFill>
                  <a:srgbClr val="FFFFFF"/>
                </a:solidFill>
                <a:effectLst/>
                <a:uLnTx/>
                <a:uFillTx/>
                <a:latin typeface="Plus Jakarta Sans Regular" pitchFamily="34" charset="0"/>
                <a:ea typeface="Plus Jakarta Sans Regular" pitchFamily="34" charset="-122"/>
                <a:cs typeface="Arial" panose="020B0604020202020204" pitchFamily="34" charset="0"/>
                <a:sym typeface="Helvetica Neue"/>
              </a:rPr>
              <a:t>Offers FDA Approved </a:t>
            </a:r>
          </a:p>
          <a:p>
            <a:pPr marL="0" marR="0" lvl="0" indent="0" algn="ctr" defTabSz="1219170" rtl="0" eaLnBrk="1" fontAlgn="auto" latinLnBrk="0" hangingPunct="1">
              <a:lnSpc>
                <a:spcPts val="3120"/>
              </a:lnSpc>
              <a:spcBef>
                <a:spcPts val="0"/>
              </a:spcBef>
              <a:spcAft>
                <a:spcPts val="0"/>
              </a:spcAft>
              <a:buClrTx/>
              <a:buSzTx/>
              <a:buFontTx/>
              <a:buNone/>
              <a:tabLst/>
              <a:defRPr/>
            </a:pPr>
            <a:r>
              <a:rPr kumimoji="0" lang="en-US" sz="3200" b="0" i="0" u="none" strike="noStrike" kern="0" cap="none" spc="-100" normalizeH="0" baseline="0" noProof="0" dirty="0">
                <a:ln>
                  <a:noFill/>
                </a:ln>
                <a:solidFill>
                  <a:srgbClr val="FFFFFF"/>
                </a:solidFill>
                <a:effectLst/>
                <a:uLnTx/>
                <a:uFillTx/>
                <a:latin typeface="Plus Jakarta Sans Regular" pitchFamily="34" charset="0"/>
                <a:ea typeface="Plus Jakarta Sans Regular" pitchFamily="34" charset="-122"/>
                <a:cs typeface="Arial" panose="020B0604020202020204" pitchFamily="34" charset="0"/>
                <a:sym typeface="Helvetica Neue"/>
              </a:rPr>
              <a:t>Over-The-Counter Solutions</a:t>
            </a:r>
            <a:endParaRPr kumimoji="0" lang="en-US" sz="3200" b="0" i="0" u="none" strike="noStrike" kern="1200" cap="none" spc="0" normalizeH="0" baseline="0" noProof="0" dirty="0">
              <a:ln>
                <a:noFill/>
              </a:ln>
              <a:solidFill>
                <a:prstClr val="black"/>
              </a:solidFill>
              <a:effectLst/>
              <a:uLnTx/>
              <a:uFillTx/>
              <a:latin typeface="Calibri" panose="020F0502020204030204"/>
              <a:sym typeface="Helvetica Neue"/>
            </a:endParaRPr>
          </a:p>
        </p:txBody>
      </p:sp>
      <p:sp>
        <p:nvSpPr>
          <p:cNvPr id="28" name="Text 7"/>
          <p:cNvSpPr/>
          <p:nvPr/>
        </p:nvSpPr>
        <p:spPr>
          <a:xfrm>
            <a:off x="9296402" y="11898307"/>
            <a:ext cx="6163250" cy="625069"/>
          </a:xfrm>
          <a:prstGeom prst="rect">
            <a:avLst/>
          </a:prstGeom>
          <a:noFill/>
          <a:ln/>
        </p:spPr>
        <p:txBody>
          <a:bodyPr wrap="square" lIns="0" tIns="0" rIns="0" bIns="0" rtlCol="0" anchor="t"/>
          <a:lstStyle/>
          <a:p>
            <a:pPr marL="0" marR="0" lvl="0" indent="0" algn="ctr" defTabSz="1219170" rtl="0" eaLnBrk="1" fontAlgn="auto" latinLnBrk="0" hangingPunct="1">
              <a:lnSpc>
                <a:spcPts val="3120"/>
              </a:lnSpc>
              <a:spcBef>
                <a:spcPts val="0"/>
              </a:spcBef>
              <a:spcAft>
                <a:spcPts val="0"/>
              </a:spcAft>
              <a:buClrTx/>
              <a:buSzTx/>
              <a:buFontTx/>
              <a:buNone/>
              <a:tabLst/>
              <a:defRPr/>
            </a:pPr>
            <a:r>
              <a:rPr kumimoji="0" lang="en-US" sz="3200" b="0" i="0" u="none" strike="noStrike" kern="0" cap="none" spc="-100" normalizeH="0" baseline="0" noProof="0" dirty="0">
                <a:ln>
                  <a:noFill/>
                </a:ln>
                <a:solidFill>
                  <a:srgbClr val="FFFFFF"/>
                </a:solidFill>
                <a:effectLst/>
                <a:uLnTx/>
                <a:uFillTx/>
                <a:latin typeface="Plus Jakarta Sans Regular" pitchFamily="34" charset="0"/>
                <a:ea typeface="Plus Jakarta Sans Regular" pitchFamily="34" charset="-122"/>
                <a:cs typeface="Arial" panose="020B0604020202020204" pitchFamily="34" charset="0"/>
                <a:sym typeface="Helvetica Neue"/>
              </a:rPr>
              <a:t>Cost Effective for Member &amp; Employer</a:t>
            </a:r>
            <a:endParaRPr kumimoji="0" lang="en-US" sz="3200" b="0" i="0" u="none" strike="noStrike" kern="1200" cap="none" spc="0" normalizeH="0" baseline="0" noProof="0" dirty="0">
              <a:ln>
                <a:noFill/>
              </a:ln>
              <a:solidFill>
                <a:prstClr val="black"/>
              </a:solidFill>
              <a:effectLst/>
              <a:uLnTx/>
              <a:uFillTx/>
              <a:latin typeface="Calibri" panose="020F0502020204030204"/>
              <a:sym typeface="Helvetica Neue"/>
            </a:endParaRPr>
          </a:p>
        </p:txBody>
      </p:sp>
      <p:sp>
        <p:nvSpPr>
          <p:cNvPr id="29" name="Text 8"/>
          <p:cNvSpPr/>
          <p:nvPr/>
        </p:nvSpPr>
        <p:spPr>
          <a:xfrm>
            <a:off x="8985251" y="12366040"/>
            <a:ext cx="7162800" cy="427832"/>
          </a:xfrm>
          <a:prstGeom prst="rect">
            <a:avLst/>
          </a:prstGeom>
          <a:noFill/>
          <a:ln/>
        </p:spPr>
        <p:txBody>
          <a:bodyPr wrap="square" lIns="0" tIns="0" rIns="0" bIns="0" rtlCol="0" anchor="t"/>
          <a:lstStyle/>
          <a:p>
            <a:pPr marL="0" marR="0" lvl="0" indent="0" algn="ctr" defTabSz="1219170" rtl="0" eaLnBrk="1" fontAlgn="auto" latinLnBrk="0" hangingPunct="1">
              <a:lnSpc>
                <a:spcPts val="3120"/>
              </a:lnSpc>
              <a:spcBef>
                <a:spcPts val="0"/>
              </a:spcBef>
              <a:spcAft>
                <a:spcPts val="0"/>
              </a:spcAft>
              <a:buClrTx/>
              <a:buSzTx/>
              <a:buFontTx/>
              <a:buNone/>
              <a:tabLst/>
              <a:defRPr/>
            </a:pPr>
            <a:r>
              <a:rPr kumimoji="0" lang="en-US" sz="3200" b="0" i="0" u="none" strike="noStrike" kern="1200" cap="none" spc="-100" normalizeH="0" baseline="0" noProof="0" dirty="0">
                <a:ln>
                  <a:noFill/>
                </a:ln>
                <a:solidFill>
                  <a:prstClr val="white"/>
                </a:solidFill>
                <a:effectLst/>
                <a:uLnTx/>
                <a:uFillTx/>
                <a:latin typeface="Plus Jakarta Sans Regular" pitchFamily="34" charset="0"/>
                <a:ea typeface="Plus Jakarta Sans Regular" pitchFamily="34" charset="-122"/>
                <a:cs typeface="+mn-cs"/>
                <a:sym typeface="Helvetica Neue"/>
              </a:rPr>
              <a:t>No Co-Pays or Out of Pocket Costs   </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sym typeface="Helvetica Neue"/>
            </a:endParaRPr>
          </a:p>
        </p:txBody>
      </p:sp>
      <p:sp>
        <p:nvSpPr>
          <p:cNvPr id="30" name="Text 9"/>
          <p:cNvSpPr/>
          <p:nvPr/>
        </p:nvSpPr>
        <p:spPr>
          <a:xfrm>
            <a:off x="9537699" y="8703913"/>
            <a:ext cx="5308600" cy="393700"/>
          </a:xfrm>
          <a:prstGeom prst="rect">
            <a:avLst/>
          </a:prstGeom>
          <a:noFill/>
          <a:ln/>
        </p:spPr>
        <p:txBody>
          <a:bodyPr wrap="square" lIns="0" tIns="0" rIns="0" bIns="0" rtlCol="0" anchor="t"/>
          <a:lstStyle/>
          <a:p>
            <a:pPr marL="0" marR="0" lvl="0" indent="0" algn="ctr" defTabSz="1219170" rtl="0" eaLnBrk="1" fontAlgn="auto" latinLnBrk="0" hangingPunct="1">
              <a:lnSpc>
                <a:spcPts val="3120"/>
              </a:lnSpc>
              <a:spcBef>
                <a:spcPts val="0"/>
              </a:spcBef>
              <a:spcAft>
                <a:spcPts val="0"/>
              </a:spcAft>
              <a:buClrTx/>
              <a:buSzTx/>
              <a:buFontTx/>
              <a:buNone/>
              <a:tabLst/>
              <a:defRPr/>
            </a:pPr>
            <a:r>
              <a:rPr kumimoji="0" lang="en-US" sz="3200" b="0" i="0" u="none" strike="noStrike" kern="1200" cap="none" spc="-100" normalizeH="0" baseline="0" noProof="0" dirty="0">
                <a:ln>
                  <a:noFill/>
                </a:ln>
                <a:solidFill>
                  <a:srgbClr val="FFFFFF"/>
                </a:solidFill>
                <a:effectLst/>
                <a:uLnTx/>
                <a:uFillTx/>
                <a:latin typeface="Plus Jakarta Sans Regular" pitchFamily="34" charset="0"/>
                <a:ea typeface="Plus Jakarta Sans Regular" pitchFamily="34" charset="-122"/>
                <a:sym typeface="Helvetica Neue"/>
              </a:rPr>
              <a:t>Accessed Virtually - No Commuting or Time Off Work</a:t>
            </a:r>
            <a:endParaRPr kumimoji="0" lang="en-US" sz="3200" b="0" i="0" u="none" strike="noStrike" kern="1200" cap="none" spc="0" normalizeH="0" baseline="0" noProof="0" dirty="0">
              <a:ln>
                <a:noFill/>
              </a:ln>
              <a:solidFill>
                <a:prstClr val="black"/>
              </a:solidFill>
              <a:effectLst/>
              <a:uLnTx/>
              <a:uFillTx/>
              <a:latin typeface="Calibri" panose="020F0502020204030204"/>
              <a:sym typeface="Helvetica Neue"/>
            </a:endParaRPr>
          </a:p>
        </p:txBody>
      </p:sp>
      <p:sp>
        <p:nvSpPr>
          <p:cNvPr id="32" name="Text 8">
            <a:extLst>
              <a:ext uri="{FF2B5EF4-FFF2-40B4-BE49-F238E27FC236}">
                <a16:creationId xmlns:a16="http://schemas.microsoft.com/office/drawing/2014/main" id="{8C01B343-90AE-8E95-1886-534BCDB7F51D}"/>
              </a:ext>
            </a:extLst>
          </p:cNvPr>
          <p:cNvSpPr/>
          <p:nvPr/>
        </p:nvSpPr>
        <p:spPr>
          <a:xfrm>
            <a:off x="8759825" y="5371955"/>
            <a:ext cx="7162800" cy="787400"/>
          </a:xfrm>
          <a:prstGeom prst="rect">
            <a:avLst/>
          </a:prstGeom>
          <a:noFill/>
          <a:ln/>
        </p:spPr>
        <p:txBody>
          <a:bodyPr wrap="square" lIns="0" tIns="0" rIns="0" bIns="0" rtlCol="0" anchor="t"/>
          <a:lstStyle/>
          <a:p>
            <a:pPr marL="0" marR="0" lvl="0" indent="0" algn="ctr" defTabSz="1219170" rtl="0" eaLnBrk="1" fontAlgn="auto" latinLnBrk="0" hangingPunct="1">
              <a:lnSpc>
                <a:spcPts val="3120"/>
              </a:lnSpc>
              <a:spcBef>
                <a:spcPts val="0"/>
              </a:spcBef>
              <a:spcAft>
                <a:spcPts val="0"/>
              </a:spcAft>
              <a:buClrTx/>
              <a:buSzTx/>
              <a:buFontTx/>
              <a:buNone/>
              <a:tabLst/>
              <a:defRPr/>
            </a:pPr>
            <a:r>
              <a:rPr kumimoji="0" lang="en-US" sz="3200" b="0" i="0" u="none" strike="noStrike" kern="0" cap="none" spc="-100" normalizeH="0" baseline="0" noProof="0" dirty="0">
                <a:ln>
                  <a:noFill/>
                </a:ln>
                <a:solidFill>
                  <a:srgbClr val="FFFFFF"/>
                </a:solidFill>
                <a:effectLst/>
                <a:uLnTx/>
                <a:uFillTx/>
                <a:latin typeface="Plus Jakarta Sans Regular" pitchFamily="34" charset="0"/>
                <a:ea typeface="Plus Jakarta Sans Regular" pitchFamily="34" charset="-122"/>
                <a:sym typeface="Helvetica Neue"/>
              </a:rPr>
              <a:t>Preventive Hearing Screenings &amp; Consultations Annually for Everyone </a:t>
            </a:r>
          </a:p>
        </p:txBody>
      </p:sp>
      <p:sp>
        <p:nvSpPr>
          <p:cNvPr id="34" name="TextBox 33">
            <a:extLst>
              <a:ext uri="{FF2B5EF4-FFF2-40B4-BE49-F238E27FC236}">
                <a16:creationId xmlns:a16="http://schemas.microsoft.com/office/drawing/2014/main" id="{8EF9E2FA-ECD7-E4DD-267C-700CE47B855E}"/>
              </a:ext>
            </a:extLst>
          </p:cNvPr>
          <p:cNvSpPr txBox="1"/>
          <p:nvPr/>
        </p:nvSpPr>
        <p:spPr>
          <a:xfrm>
            <a:off x="8678144" y="6442993"/>
            <a:ext cx="7469907" cy="896399"/>
          </a:xfrm>
          <a:prstGeom prst="rect">
            <a:avLst/>
          </a:prstGeom>
          <a:noFill/>
        </p:spPr>
        <p:txBody>
          <a:bodyPr wrap="square">
            <a:spAutoFit/>
          </a:bodyPr>
          <a:lstStyle/>
          <a:p>
            <a:pPr marL="0" marR="0" lvl="0" indent="0" algn="ctr" defTabSz="1219170" rtl="0" eaLnBrk="1" fontAlgn="auto" latinLnBrk="0" hangingPunct="1">
              <a:lnSpc>
                <a:spcPts val="3120"/>
              </a:lnSpc>
              <a:spcBef>
                <a:spcPts val="0"/>
              </a:spcBef>
              <a:spcAft>
                <a:spcPts val="0"/>
              </a:spcAft>
              <a:buClrTx/>
              <a:buSzTx/>
              <a:buFontTx/>
              <a:buNone/>
              <a:tabLst/>
              <a:defRPr/>
            </a:pPr>
            <a:r>
              <a:rPr kumimoji="0" lang="en-US" sz="3200" b="0" i="0" u="none" strike="noStrike" kern="0" cap="none" spc="-100" normalizeH="0" baseline="0" noProof="0" dirty="0">
                <a:ln>
                  <a:noFill/>
                </a:ln>
                <a:solidFill>
                  <a:srgbClr val="FFFFFF"/>
                </a:solidFill>
                <a:effectLst/>
                <a:uLnTx/>
                <a:uFillTx/>
                <a:latin typeface="Plus Jakarta Sans Regular" pitchFamily="34" charset="0"/>
                <a:ea typeface="Plus Jakarta Sans Regular" pitchFamily="34" charset="-122"/>
                <a:sym typeface="Helvetica Neue"/>
              </a:rPr>
              <a:t>Supports Full Spectrum of Hearing</a:t>
            </a:r>
          </a:p>
          <a:p>
            <a:pPr marL="0" marR="0" lvl="0" indent="0" algn="ctr" defTabSz="1219170" rtl="0" eaLnBrk="1" fontAlgn="auto" latinLnBrk="0" hangingPunct="1">
              <a:lnSpc>
                <a:spcPts val="3120"/>
              </a:lnSpc>
              <a:spcBef>
                <a:spcPts val="0"/>
              </a:spcBef>
              <a:spcAft>
                <a:spcPts val="0"/>
              </a:spcAft>
              <a:buClrTx/>
              <a:buSzTx/>
              <a:buFontTx/>
              <a:buNone/>
              <a:tabLst/>
              <a:defRPr/>
            </a:pPr>
            <a:r>
              <a:rPr kumimoji="0" lang="en-US" sz="3200" b="0" i="0" u="none" strike="noStrike" kern="0" cap="none" spc="-100" normalizeH="0" baseline="0" noProof="0" dirty="0">
                <a:ln>
                  <a:noFill/>
                </a:ln>
                <a:solidFill>
                  <a:srgbClr val="FFFFFF"/>
                </a:solidFill>
                <a:effectLst/>
                <a:uLnTx/>
                <a:uFillTx/>
                <a:latin typeface="Plus Jakarta Sans Regular" pitchFamily="34" charset="0"/>
                <a:ea typeface="Plus Jakarta Sans Regular" pitchFamily="34" charset="-122"/>
                <a:sym typeface="Helvetica Neue"/>
              </a:rPr>
              <a:t>(mild &amp; moderate too, not just significant loss)</a:t>
            </a:r>
          </a:p>
        </p:txBody>
      </p:sp>
      <p:sp>
        <p:nvSpPr>
          <p:cNvPr id="35" name="Text 1">
            <a:extLst>
              <a:ext uri="{FF2B5EF4-FFF2-40B4-BE49-F238E27FC236}">
                <a16:creationId xmlns:a16="http://schemas.microsoft.com/office/drawing/2014/main" id="{A72EBD77-8EA0-0AA9-9B6C-DDE794D60F1A}"/>
              </a:ext>
            </a:extLst>
          </p:cNvPr>
          <p:cNvSpPr/>
          <p:nvPr/>
        </p:nvSpPr>
        <p:spPr>
          <a:xfrm>
            <a:off x="6000749" y="1842448"/>
            <a:ext cx="12153653" cy="1605459"/>
          </a:xfrm>
          <a:prstGeom prst="rect">
            <a:avLst/>
          </a:prstGeom>
          <a:noFill/>
          <a:ln/>
        </p:spPr>
        <p:txBody>
          <a:bodyPr wrap="square" lIns="0" tIns="0" rIns="0" bIns="0" rtlCol="0" anchor="t"/>
          <a:lstStyle/>
          <a:p>
            <a:pPr marL="0" marR="0" lvl="0" indent="0" algn="ctr" defTabSz="1219170" rtl="0" eaLnBrk="1" fontAlgn="auto" latinLnBrk="0" hangingPunct="1">
              <a:lnSpc>
                <a:spcPts val="5460"/>
              </a:lnSpc>
              <a:spcBef>
                <a:spcPts val="0"/>
              </a:spcBef>
              <a:spcAft>
                <a:spcPts val="0"/>
              </a:spcAft>
              <a:buClrTx/>
              <a:buSzTx/>
              <a:buFontTx/>
              <a:buNone/>
              <a:tabLst/>
              <a:defRPr/>
            </a:pPr>
            <a:r>
              <a:rPr kumimoji="0" lang="en-US" sz="4000" b="1" i="0" u="none" strike="noStrike" kern="0" cap="none" spc="-200" normalizeH="0" baseline="0" noProof="0" dirty="0">
                <a:ln>
                  <a:noFill/>
                </a:ln>
                <a:solidFill>
                  <a:srgbClr val="FFFFFF"/>
                </a:solidFill>
                <a:effectLst/>
                <a:uLnTx/>
                <a:uFillTx/>
                <a:latin typeface="Avenir Book" panose="02000503020000020003" pitchFamily="2" charset="0"/>
                <a:ea typeface="Plus Jakarta Sans Bold Italic" pitchFamily="34" charset="-122"/>
                <a:cs typeface="Plus Jakarta Sans Bold Italic" pitchFamily="34" charset="-120"/>
                <a:sym typeface="Helvetica Neue"/>
              </a:rPr>
              <a:t>Tuned is the </a:t>
            </a:r>
            <a:r>
              <a:rPr kumimoji="0" lang="en-US" sz="4000" b="1" i="0" u="none" strike="noStrike" kern="0" cap="none" spc="-200" normalizeH="0" baseline="0" noProof="0" dirty="0">
                <a:ln>
                  <a:noFill/>
                </a:ln>
                <a:solidFill>
                  <a:srgbClr val="FFFFFF"/>
                </a:solidFill>
                <a:effectLst/>
                <a:uLnTx/>
                <a:uFillTx/>
                <a:latin typeface="Avenir Book" panose="02000503020000020003" pitchFamily="2" charset="0"/>
                <a:ea typeface="Plus Jakarta Sans Regular" pitchFamily="34" charset="-122"/>
                <a:cs typeface="Plus Jakarta Sans Regular" pitchFamily="34" charset="-120"/>
                <a:sym typeface="Helvetica Neue"/>
              </a:rPr>
              <a:t>only comprehensive hearing benefit available offering support from prevention to intervention!</a:t>
            </a:r>
            <a:endParaRPr kumimoji="0" lang="en-US" sz="4000" b="1" i="0" u="none" strike="noStrike" kern="1200" cap="none" spc="0" normalizeH="0" baseline="0" noProof="0" dirty="0">
              <a:ln>
                <a:noFill/>
              </a:ln>
              <a:solidFill>
                <a:prstClr val="black"/>
              </a:solidFill>
              <a:effectLst/>
              <a:uLnTx/>
              <a:uFillTx/>
              <a:latin typeface="Avenir Book" panose="02000503020000020003" pitchFamily="2" charset="0"/>
              <a:ea typeface="+mn-ea"/>
              <a:cs typeface="+mn-cs"/>
              <a:sym typeface="Helvetica Neue"/>
            </a:endParaRPr>
          </a:p>
        </p:txBody>
      </p:sp>
      <p:sp>
        <p:nvSpPr>
          <p:cNvPr id="37" name="TextBox 36">
            <a:extLst>
              <a:ext uri="{FF2B5EF4-FFF2-40B4-BE49-F238E27FC236}">
                <a16:creationId xmlns:a16="http://schemas.microsoft.com/office/drawing/2014/main" id="{63DD3199-BCA5-C3B0-F790-85CCB50D9192}"/>
              </a:ext>
            </a:extLst>
          </p:cNvPr>
          <p:cNvSpPr txBox="1"/>
          <p:nvPr/>
        </p:nvSpPr>
        <p:spPr>
          <a:xfrm>
            <a:off x="9135052" y="7461590"/>
            <a:ext cx="6324600" cy="1077218"/>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0" cap="none" spc="-100" normalizeH="0" baseline="0" noProof="0" dirty="0">
                <a:ln>
                  <a:noFill/>
                </a:ln>
                <a:solidFill>
                  <a:srgbClr val="FFFFFF"/>
                </a:solidFill>
                <a:effectLst/>
                <a:uLnTx/>
                <a:uFillTx/>
                <a:latin typeface="Plus Jakarta Sans Regular" pitchFamily="34" charset="0"/>
                <a:ea typeface="Plus Jakarta Sans Regular" pitchFamily="34" charset="-122"/>
                <a:sym typeface="Helvetica Neue"/>
              </a:rPr>
              <a:t>Support for Hearing Complications like Tinnitus &amp; APD (education/software)</a:t>
            </a:r>
          </a:p>
        </p:txBody>
      </p:sp>
      <p:pic>
        <p:nvPicPr>
          <p:cNvPr id="40" name="Image 13" descr="preencoded.png">
            <a:extLst>
              <a:ext uri="{FF2B5EF4-FFF2-40B4-BE49-F238E27FC236}">
                <a16:creationId xmlns:a16="http://schemas.microsoft.com/office/drawing/2014/main" id="{2313C0FC-B5F8-7271-42F8-B806400C2439}"/>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7249102" y="10636362"/>
            <a:ext cx="10096500" cy="38100"/>
          </a:xfrm>
          <a:prstGeom prst="rect">
            <a:avLst/>
          </a:prstGeom>
        </p:spPr>
      </p:pic>
      <p:pic>
        <p:nvPicPr>
          <p:cNvPr id="41" name="Image 17" descr="preencoded.png">
            <a:extLst>
              <a:ext uri="{FF2B5EF4-FFF2-40B4-BE49-F238E27FC236}">
                <a16:creationId xmlns:a16="http://schemas.microsoft.com/office/drawing/2014/main" id="{FE7EF5C7-241A-4367-1D87-2868323E771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7137400" y="10617344"/>
            <a:ext cx="1092200" cy="1092200"/>
          </a:xfrm>
          <a:prstGeom prst="rect">
            <a:avLst/>
          </a:prstGeom>
        </p:spPr>
      </p:pic>
      <p:pic>
        <p:nvPicPr>
          <p:cNvPr id="42" name="Image 18" descr="preencoded.png">
            <a:extLst>
              <a:ext uri="{FF2B5EF4-FFF2-40B4-BE49-F238E27FC236}">
                <a16:creationId xmlns:a16="http://schemas.microsoft.com/office/drawing/2014/main" id="{03F2F4E6-C25B-9BE4-96EF-9F3FB9FE7358}"/>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6573500" y="10839595"/>
            <a:ext cx="660400" cy="647700"/>
          </a:xfrm>
          <a:prstGeom prst="rect">
            <a:avLst/>
          </a:prstGeom>
        </p:spPr>
      </p:pic>
      <p:pic>
        <p:nvPicPr>
          <p:cNvPr id="43" name="Image 17" descr="preencoded.png">
            <a:extLst>
              <a:ext uri="{FF2B5EF4-FFF2-40B4-BE49-F238E27FC236}">
                <a16:creationId xmlns:a16="http://schemas.microsoft.com/office/drawing/2014/main" id="{933A865A-3DCD-C59C-1E40-C99548BD06FD}"/>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7143751" y="11545945"/>
            <a:ext cx="1092200" cy="1092200"/>
          </a:xfrm>
          <a:prstGeom prst="rect">
            <a:avLst/>
          </a:prstGeom>
        </p:spPr>
      </p:pic>
      <p:pic>
        <p:nvPicPr>
          <p:cNvPr id="44" name="Image 18" descr="preencoded.png">
            <a:extLst>
              <a:ext uri="{FF2B5EF4-FFF2-40B4-BE49-F238E27FC236}">
                <a16:creationId xmlns:a16="http://schemas.microsoft.com/office/drawing/2014/main" id="{1D06BBD5-F996-A61D-3B9E-7B672738A630}"/>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6579851" y="11768196"/>
            <a:ext cx="660400" cy="647700"/>
          </a:xfrm>
          <a:prstGeom prst="rect">
            <a:avLst/>
          </a:prstGeom>
        </p:spPr>
      </p:pic>
      <p:pic>
        <p:nvPicPr>
          <p:cNvPr id="45" name="Image 13" descr="preencoded.png">
            <a:extLst>
              <a:ext uri="{FF2B5EF4-FFF2-40B4-BE49-F238E27FC236}">
                <a16:creationId xmlns:a16="http://schemas.microsoft.com/office/drawing/2014/main" id="{69FE9A7D-9BC5-6287-5E46-48390DA294D4}"/>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7292975" y="11703428"/>
            <a:ext cx="10096500" cy="38100"/>
          </a:xfrm>
          <a:prstGeom prst="rect">
            <a:avLst/>
          </a:prstGeom>
        </p:spPr>
      </p:pic>
      <p:pic>
        <p:nvPicPr>
          <p:cNvPr id="49" name="Image 0" descr="preencoded.png">
            <a:extLst>
              <a:ext uri="{FF2B5EF4-FFF2-40B4-BE49-F238E27FC236}">
                <a16:creationId xmlns:a16="http://schemas.microsoft.com/office/drawing/2014/main" id="{1D7A6D15-1E18-E88A-B738-8B709CBD4BB2}"/>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0" y="711200"/>
            <a:ext cx="24384000" cy="711200"/>
          </a:xfrm>
          <a:prstGeom prst="rect">
            <a:avLst/>
          </a:prstGeom>
        </p:spPr>
      </p:pic>
      <p:pic>
        <p:nvPicPr>
          <p:cNvPr id="50" name="Image 3" descr="preencoded.png">
            <a:extLst>
              <a:ext uri="{FF2B5EF4-FFF2-40B4-BE49-F238E27FC236}">
                <a16:creationId xmlns:a16="http://schemas.microsoft.com/office/drawing/2014/main" id="{DF6729BD-585D-D03C-E2F7-6B9CF119A39E}"/>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2876793" y="4291165"/>
            <a:ext cx="2562225" cy="53380"/>
          </a:xfrm>
          <a:prstGeom prst="rect">
            <a:avLst/>
          </a:prstGeom>
        </p:spPr>
      </p:pic>
      <p:grpSp>
        <p:nvGrpSpPr>
          <p:cNvPr id="52" name="Group 51">
            <a:extLst>
              <a:ext uri="{FF2B5EF4-FFF2-40B4-BE49-F238E27FC236}">
                <a16:creationId xmlns:a16="http://schemas.microsoft.com/office/drawing/2014/main" id="{D1F81803-F82F-9FA5-8A2A-5DBA81508A59}"/>
              </a:ext>
            </a:extLst>
          </p:cNvPr>
          <p:cNvGrpSpPr/>
          <p:nvPr/>
        </p:nvGrpSpPr>
        <p:grpSpPr>
          <a:xfrm>
            <a:off x="11562197" y="3394936"/>
            <a:ext cx="1701800" cy="1701800"/>
            <a:chOff x="11562197" y="3394936"/>
            <a:chExt cx="1701800" cy="1701800"/>
          </a:xfrm>
        </p:grpSpPr>
        <p:pic>
          <p:nvPicPr>
            <p:cNvPr id="4" name="Image 2"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1562197" y="3394936"/>
              <a:ext cx="1701800" cy="1701800"/>
            </a:xfrm>
            <a:prstGeom prst="rect">
              <a:avLst/>
            </a:prstGeom>
          </p:spPr>
        </p:pic>
        <p:sp>
          <p:nvSpPr>
            <p:cNvPr id="24" name="Text 3"/>
            <p:cNvSpPr/>
            <p:nvPr/>
          </p:nvSpPr>
          <p:spPr>
            <a:xfrm>
              <a:off x="11562197" y="4115656"/>
              <a:ext cx="1701800" cy="723900"/>
            </a:xfrm>
            <a:prstGeom prst="rect">
              <a:avLst/>
            </a:prstGeom>
            <a:noFill/>
            <a:ln/>
          </p:spPr>
          <p:txBody>
            <a:bodyPr wrap="square" lIns="0" tIns="0" rIns="0" bIns="0" rtlCol="0" anchor="ctr"/>
            <a:lstStyle/>
            <a:p>
              <a:pPr marL="0" marR="0" lvl="0" indent="0" algn="ctr" defTabSz="1219170" rtl="0" eaLnBrk="1" fontAlgn="auto" latinLnBrk="0" hangingPunct="1">
                <a:lnSpc>
                  <a:spcPts val="3900"/>
                </a:lnSpc>
                <a:spcBef>
                  <a:spcPts val="0"/>
                </a:spcBef>
                <a:spcAft>
                  <a:spcPts val="0"/>
                </a:spcAft>
                <a:buClrTx/>
                <a:buSzTx/>
                <a:buFontTx/>
                <a:buNone/>
                <a:tabLst/>
                <a:defRPr/>
              </a:pPr>
              <a:r>
                <a:rPr kumimoji="0" lang="en-US" sz="8000" b="1" i="0" u="none" strike="noStrike" kern="0" cap="none" spc="-200" normalizeH="0" baseline="0" noProof="0" dirty="0">
                  <a:ln>
                    <a:noFill/>
                  </a:ln>
                  <a:solidFill>
                    <a:srgbClr val="FFFFFF"/>
                  </a:solidFill>
                  <a:effectLst/>
                  <a:uLnTx/>
                  <a:uFillTx/>
                  <a:latin typeface="Plus Jakarta Sans Bold" pitchFamily="34" charset="0"/>
                  <a:ea typeface="Plus Jakarta Sans Bold" pitchFamily="34" charset="-122"/>
                  <a:cs typeface="Plus Jakarta Sans Bold" pitchFamily="34" charset="-120"/>
                  <a:sym typeface="Helvetica Neue"/>
                </a:rPr>
                <a:t>vs</a:t>
              </a:r>
              <a:endParaRPr kumimoji="0" lang="en-US" sz="8000" b="0" i="0" u="none" strike="noStrike" kern="1200" cap="none" spc="0" normalizeH="0" baseline="0" noProof="0" dirty="0">
                <a:ln>
                  <a:noFill/>
                </a:ln>
                <a:solidFill>
                  <a:prstClr val="black"/>
                </a:solidFill>
                <a:effectLst/>
                <a:uLnTx/>
                <a:uFillTx/>
                <a:latin typeface="Calibri" panose="020F0502020204030204"/>
                <a:ea typeface="+mn-ea"/>
                <a:cs typeface="+mn-cs"/>
                <a:sym typeface="Helvetica Neue"/>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12287"/>
            <a:ext cx="24384000" cy="13716000"/>
          </a:xfrm>
          <a:prstGeom prst="rect">
            <a:avLst/>
          </a:prstGeom>
        </p:spPr>
      </p:pic>
      <p:pic>
        <p:nvPicPr>
          <p:cNvPr id="3" name="Image 1"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0" y="668907"/>
            <a:ext cx="24384000" cy="711200"/>
          </a:xfrm>
          <a:prstGeom prst="rect">
            <a:avLst/>
          </a:prstGeom>
        </p:spPr>
      </p:pic>
      <p:pic>
        <p:nvPicPr>
          <p:cNvPr id="4" name="Image 2" descr="preencoded.png"/>
          <p:cNvPicPr>
            <a:picLocks noChangeAspect="1"/>
          </p:cNvPicPr>
          <p:nvPr/>
        </p:nvPicPr>
        <p:blipFill>
          <a:blip r:embed="rId7"/>
          <a:srcRect/>
          <a:stretch/>
        </p:blipFill>
        <p:spPr>
          <a:xfrm>
            <a:off x="17340" y="-510363"/>
            <a:ext cx="24390635" cy="14122884"/>
          </a:xfrm>
          <a:prstGeom prst="rect">
            <a:avLst/>
          </a:prstGeom>
        </p:spPr>
      </p:pic>
      <p:sp>
        <p:nvSpPr>
          <p:cNvPr id="15" name="Rectangle 14">
            <a:extLst>
              <a:ext uri="{FF2B5EF4-FFF2-40B4-BE49-F238E27FC236}">
                <a16:creationId xmlns:a16="http://schemas.microsoft.com/office/drawing/2014/main" id="{98E8B8D1-813E-BF9D-2596-BCA732148CA4}"/>
              </a:ext>
            </a:extLst>
          </p:cNvPr>
          <p:cNvSpPr/>
          <p:nvPr/>
        </p:nvSpPr>
        <p:spPr>
          <a:xfrm>
            <a:off x="1802296" y="3169920"/>
            <a:ext cx="813904" cy="9469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hangingPunct="1">
              <a:defRPr/>
            </a:pPr>
            <a:endParaRPr lang="en-US" kern="1200">
              <a:solidFill>
                <a:prstClr val="white"/>
              </a:solidFill>
              <a:latin typeface="Calibri" panose="020F0502020204030204"/>
            </a:endParaRPr>
          </a:p>
        </p:txBody>
      </p:sp>
      <p:sp>
        <p:nvSpPr>
          <p:cNvPr id="5" name="Text 0"/>
          <p:cNvSpPr/>
          <p:nvPr/>
        </p:nvSpPr>
        <p:spPr>
          <a:xfrm>
            <a:off x="-935991" y="538229"/>
            <a:ext cx="26243280" cy="1270000"/>
          </a:xfrm>
          <a:prstGeom prst="rect">
            <a:avLst/>
          </a:prstGeom>
          <a:noFill/>
          <a:ln/>
        </p:spPr>
        <p:txBody>
          <a:bodyPr wrap="square" lIns="0" tIns="0" rIns="0" bIns="0" rtlCol="0" anchor="t"/>
          <a:lstStyle/>
          <a:p>
            <a:pPr defTabSz="1219170" hangingPunct="1">
              <a:lnSpc>
                <a:spcPts val="8800"/>
              </a:lnSpc>
              <a:defRPr/>
            </a:pPr>
            <a:r>
              <a:rPr lang="en-US" sz="6400" spc="-200" dirty="0">
                <a:solidFill>
                  <a:srgbClr val="08161F"/>
                </a:solidFill>
                <a:latin typeface="Avenir Heavy" pitchFamily="34" charset="0"/>
                <a:ea typeface="Avenir Heavy" pitchFamily="34" charset="-122"/>
                <a:cs typeface="Avenir Heavy" pitchFamily="34" charset="-120"/>
              </a:rPr>
              <a:t>Tuned Aligns with Key Business Initiatives</a:t>
            </a:r>
          </a:p>
        </p:txBody>
      </p:sp>
      <p:sp>
        <p:nvSpPr>
          <p:cNvPr id="7" name="Text 2"/>
          <p:cNvSpPr/>
          <p:nvPr/>
        </p:nvSpPr>
        <p:spPr>
          <a:xfrm>
            <a:off x="1802296" y="2311717"/>
            <a:ext cx="20712757" cy="435456"/>
          </a:xfrm>
          <a:prstGeom prst="rect">
            <a:avLst/>
          </a:prstGeom>
          <a:noFill/>
          <a:ln/>
        </p:spPr>
        <p:txBody>
          <a:bodyPr wrap="square" lIns="0" tIns="0" rIns="0" bIns="0" rtlCol="0" anchor="t"/>
          <a:lstStyle/>
          <a:p>
            <a:pPr marL="457189" indent="-457189" algn="l" defTabSz="1219170" hangingPunct="1">
              <a:spcBef>
                <a:spcPts val="267"/>
              </a:spcBef>
              <a:buFont typeface="Arial" panose="020B0604020202020204" pitchFamily="34" charset="0"/>
              <a:buChar char="•"/>
              <a:defRPr/>
            </a:pPr>
            <a:r>
              <a:rPr lang="en-US" sz="3200" b="1" kern="1200" dirty="0">
                <a:solidFill>
                  <a:srgbClr val="08161F"/>
                </a:solidFill>
                <a:latin typeface="Avenir Book" pitchFamily="34" charset="0"/>
                <a:ea typeface="Avenir Book" pitchFamily="34" charset="-122"/>
                <a:cs typeface="Avenir Book" pitchFamily="34" charset="-120"/>
              </a:rPr>
              <a:t>ADDRESSES A GAP IN CARE </a:t>
            </a:r>
            <a:r>
              <a:rPr lang="en-US" sz="3733" kern="1200" dirty="0">
                <a:solidFill>
                  <a:srgbClr val="08161F"/>
                </a:solidFill>
                <a:latin typeface="Avenir Book" pitchFamily="34" charset="0"/>
                <a:ea typeface="Avenir Book" pitchFamily="34" charset="-122"/>
                <a:cs typeface="Avenir Book" pitchFamily="34" charset="-120"/>
              </a:rPr>
              <a:t>related to our hearing, annual preventive care, and hearing education</a:t>
            </a:r>
            <a:endParaRPr lang="en-US" sz="3733" kern="1200" dirty="0">
              <a:solidFill>
                <a:prstClr val="black"/>
              </a:solidFill>
              <a:latin typeface="Calibri" panose="020F0502020204030204"/>
            </a:endParaRPr>
          </a:p>
        </p:txBody>
      </p:sp>
      <p:sp>
        <p:nvSpPr>
          <p:cNvPr id="9" name="Text 4"/>
          <p:cNvSpPr/>
          <p:nvPr/>
        </p:nvSpPr>
        <p:spPr>
          <a:xfrm>
            <a:off x="1802296" y="3217008"/>
            <a:ext cx="20712757" cy="1880795"/>
          </a:xfrm>
          <a:prstGeom prst="rect">
            <a:avLst/>
          </a:prstGeom>
          <a:noFill/>
          <a:ln/>
        </p:spPr>
        <p:txBody>
          <a:bodyPr wrap="square" lIns="0" tIns="0" rIns="0" bIns="0" rtlCol="0" anchor="t"/>
          <a:lstStyle/>
          <a:p>
            <a:pPr marL="457189" indent="-457189" algn="l" defTabSz="1219170" hangingPunct="1">
              <a:lnSpc>
                <a:spcPts val="4400"/>
              </a:lnSpc>
              <a:buFont typeface="Arial" panose="020B0604020202020204" pitchFamily="34" charset="0"/>
              <a:buChar char="•"/>
              <a:defRPr/>
            </a:pPr>
            <a:r>
              <a:rPr lang="en-US" sz="3200" b="1" kern="1200" dirty="0">
                <a:solidFill>
                  <a:srgbClr val="08161F"/>
                </a:solidFill>
                <a:latin typeface="Avenir Book" pitchFamily="34" charset="0"/>
                <a:ea typeface="Avenir Book" pitchFamily="34" charset="-122"/>
                <a:cs typeface="Avenir Book" pitchFamily="34" charset="-120"/>
              </a:rPr>
              <a:t>PROACTIVE PREVENTION: </a:t>
            </a:r>
            <a:r>
              <a:rPr lang="en-US" sz="3733" kern="1200" dirty="0">
                <a:solidFill>
                  <a:srgbClr val="08161F"/>
                </a:solidFill>
                <a:latin typeface="Avenir Book" pitchFamily="34" charset="0"/>
                <a:ea typeface="Avenir Book" pitchFamily="34" charset="-122"/>
                <a:cs typeface="Avenir Book" pitchFamily="34" charset="-120"/>
              </a:rPr>
              <a:t>Just like an annual physical, vision, dental and age/gender related preventive measures, our hearing needs annual screenings and preventive care. Tuned helps to avoid further costs resulting from hearing loss and its broader impact to health and productivity. </a:t>
            </a:r>
            <a:endParaRPr lang="en-US" sz="3733" kern="1200" dirty="0">
              <a:solidFill>
                <a:prstClr val="black"/>
              </a:solidFill>
              <a:latin typeface="Calibri" panose="020F0502020204030204"/>
            </a:endParaRPr>
          </a:p>
        </p:txBody>
      </p:sp>
      <p:sp>
        <p:nvSpPr>
          <p:cNvPr id="10" name="Text 5"/>
          <p:cNvSpPr/>
          <p:nvPr/>
        </p:nvSpPr>
        <p:spPr>
          <a:xfrm>
            <a:off x="1955248" y="11403678"/>
            <a:ext cx="20712757" cy="722519"/>
          </a:xfrm>
          <a:prstGeom prst="rect">
            <a:avLst/>
          </a:prstGeom>
          <a:noFill/>
          <a:ln/>
        </p:spPr>
        <p:txBody>
          <a:bodyPr wrap="square" lIns="0" tIns="0" rIns="0" bIns="0" rtlCol="0" anchor="t"/>
          <a:lstStyle/>
          <a:p>
            <a:pPr marL="457189" indent="-457189" algn="l" defTabSz="1219170" hangingPunct="1">
              <a:lnSpc>
                <a:spcPts val="4400"/>
              </a:lnSpc>
              <a:buFont typeface="Arial" panose="020B0604020202020204" pitchFamily="34" charset="0"/>
              <a:buChar char="•"/>
              <a:defRPr/>
            </a:pPr>
            <a:r>
              <a:rPr lang="en-US" sz="3200" b="1" kern="1200" dirty="0">
                <a:solidFill>
                  <a:srgbClr val="08161F"/>
                </a:solidFill>
                <a:latin typeface="Avenir Book" pitchFamily="34" charset="0"/>
                <a:ea typeface="Avenir Book" pitchFamily="34" charset="-122"/>
                <a:cs typeface="Avenir Book" pitchFamily="34" charset="-120"/>
              </a:rPr>
              <a:t>DE&amp;I ALIGNED: </a:t>
            </a:r>
            <a:r>
              <a:rPr lang="en-US" sz="3733" kern="1200" dirty="0">
                <a:solidFill>
                  <a:srgbClr val="08161F"/>
                </a:solidFill>
                <a:latin typeface="Avenir Book" pitchFamily="34" charset="0"/>
                <a:ea typeface="Avenir Book" pitchFamily="34" charset="-122"/>
                <a:cs typeface="Avenir Book" pitchFamily="34" charset="-120"/>
              </a:rPr>
              <a:t>Inclusive benefit for all to help prevent an invisible disability, while offering accommodations for employees with hearing difficulties</a:t>
            </a:r>
            <a:endParaRPr lang="en-US" sz="3733" kern="1200" dirty="0">
              <a:solidFill>
                <a:prstClr val="black"/>
              </a:solidFill>
              <a:latin typeface="Calibri" panose="020F0502020204030204"/>
            </a:endParaRPr>
          </a:p>
        </p:txBody>
      </p:sp>
      <p:sp>
        <p:nvSpPr>
          <p:cNvPr id="11" name="Text 6"/>
          <p:cNvSpPr/>
          <p:nvPr/>
        </p:nvSpPr>
        <p:spPr>
          <a:xfrm>
            <a:off x="1817044" y="9308583"/>
            <a:ext cx="20052357" cy="655603"/>
          </a:xfrm>
          <a:prstGeom prst="rect">
            <a:avLst/>
          </a:prstGeom>
          <a:noFill/>
          <a:ln/>
        </p:spPr>
        <p:txBody>
          <a:bodyPr wrap="square" lIns="0" tIns="0" rIns="0" bIns="0" rtlCol="0" anchor="t"/>
          <a:lstStyle/>
          <a:p>
            <a:pPr marL="457189" indent="-457189" algn="l" defTabSz="1219170" hangingPunct="1">
              <a:lnSpc>
                <a:spcPts val="4400"/>
              </a:lnSpc>
              <a:buFont typeface="Arial" panose="020B0604020202020204" pitchFamily="34" charset="0"/>
              <a:buChar char="•"/>
              <a:defRPr/>
            </a:pPr>
            <a:r>
              <a:rPr lang="en-US" sz="3200" b="1" kern="1200" dirty="0">
                <a:solidFill>
                  <a:srgbClr val="08161F"/>
                </a:solidFill>
                <a:latin typeface="Avenir Book" pitchFamily="34" charset="0"/>
                <a:ea typeface="Avenir Book" pitchFamily="34" charset="-122"/>
                <a:cs typeface="Avenir Book" pitchFamily="34" charset="-120"/>
              </a:rPr>
              <a:t>EMPLOYER OF CHOICE</a:t>
            </a:r>
            <a:r>
              <a:rPr lang="en-US" sz="3733" kern="1200" dirty="0">
                <a:solidFill>
                  <a:srgbClr val="08161F"/>
                </a:solidFill>
                <a:latin typeface="Avenir Book" pitchFamily="34" charset="0"/>
                <a:ea typeface="Avenir Book" pitchFamily="34" charset="-122"/>
                <a:cs typeface="Avenir Book" pitchFamily="34" charset="-120"/>
              </a:rPr>
              <a:t>: Proactively offering innovative support for a permanent, yet avoidable condition that impacts one of our 5 core senses. This will most impact and resonate with the “headphone generation(s)”. </a:t>
            </a:r>
            <a:endParaRPr lang="en-US" sz="3733" kern="1200" dirty="0">
              <a:solidFill>
                <a:prstClr val="black"/>
              </a:solidFill>
              <a:latin typeface="Calibri" panose="020F0502020204030204"/>
            </a:endParaRPr>
          </a:p>
        </p:txBody>
      </p:sp>
      <p:sp>
        <p:nvSpPr>
          <p:cNvPr id="12" name="Text 7"/>
          <p:cNvSpPr/>
          <p:nvPr/>
        </p:nvSpPr>
        <p:spPr>
          <a:xfrm>
            <a:off x="1802296" y="6693591"/>
            <a:ext cx="20204757" cy="1516068"/>
          </a:xfrm>
          <a:prstGeom prst="rect">
            <a:avLst/>
          </a:prstGeom>
          <a:noFill/>
          <a:ln/>
        </p:spPr>
        <p:txBody>
          <a:bodyPr wrap="square" lIns="0" tIns="0" rIns="0" bIns="0" rtlCol="0" anchor="t"/>
          <a:lstStyle/>
          <a:p>
            <a:pPr marL="457189" indent="-457189" algn="l" defTabSz="1219170" hangingPunct="1">
              <a:lnSpc>
                <a:spcPts val="4400"/>
              </a:lnSpc>
              <a:buFont typeface="Arial" panose="020B0604020202020204" pitchFamily="34" charset="0"/>
              <a:buChar char="•"/>
              <a:defRPr/>
            </a:pPr>
            <a:r>
              <a:rPr lang="en-US" sz="3200" b="1" kern="1200" dirty="0">
                <a:solidFill>
                  <a:srgbClr val="08161F"/>
                </a:solidFill>
                <a:latin typeface="Avenir Book" pitchFamily="34" charset="0"/>
                <a:ea typeface="Avenir Book" pitchFamily="34" charset="-122"/>
                <a:cs typeface="Avenir Book" pitchFamily="34" charset="-120"/>
              </a:rPr>
              <a:t>REDUCE FINANCIAL BURDEN: </a:t>
            </a:r>
            <a:r>
              <a:rPr lang="en-US" sz="3733" kern="1200" dirty="0">
                <a:solidFill>
                  <a:srgbClr val="08161F"/>
                </a:solidFill>
                <a:latin typeface="Avenir Book" pitchFamily="34" charset="0"/>
              </a:rPr>
              <a:t>Tuned doesn’t require out of pocket costs, saving </a:t>
            </a:r>
            <a:r>
              <a:rPr lang="en-US" sz="3733" kern="1200" dirty="0">
                <a:solidFill>
                  <a:srgbClr val="08161F"/>
                </a:solidFill>
                <a:latin typeface="Avenir Book" pitchFamily="34" charset="0"/>
                <a:ea typeface="Avenir Book" pitchFamily="34" charset="-122"/>
                <a:cs typeface="Avenir Book" pitchFamily="34" charset="-120"/>
              </a:rPr>
              <a:t>employees who needing a device thousands of dollars they otherwise can’t afford. Tuned helps to avoid other costs to the plan or productivity losses by educating employees on ways to conserve their hearing and prevent loss. </a:t>
            </a:r>
            <a:endParaRPr lang="en-US" sz="3733" kern="1200" dirty="0">
              <a:solidFill>
                <a:prstClr val="black"/>
              </a:solidFill>
              <a:latin typeface="Calibri" panose="020F0502020204030204"/>
            </a:endParaRPr>
          </a:p>
        </p:txBody>
      </p:sp>
      <p:sp>
        <p:nvSpPr>
          <p:cNvPr id="14" name="TextBox 13">
            <a:extLst>
              <a:ext uri="{FF2B5EF4-FFF2-40B4-BE49-F238E27FC236}">
                <a16:creationId xmlns:a16="http://schemas.microsoft.com/office/drawing/2014/main" id="{969D855B-D42D-D3E0-4BF6-F9A84A8E6742}"/>
              </a:ext>
            </a:extLst>
          </p:cNvPr>
          <p:cNvSpPr txBox="1"/>
          <p:nvPr/>
        </p:nvSpPr>
        <p:spPr>
          <a:xfrm>
            <a:off x="1687998" y="5133139"/>
            <a:ext cx="20181404" cy="1220847"/>
          </a:xfrm>
          <a:prstGeom prst="rect">
            <a:avLst/>
          </a:prstGeom>
          <a:noFill/>
        </p:spPr>
        <p:txBody>
          <a:bodyPr wrap="square">
            <a:spAutoFit/>
          </a:bodyPr>
          <a:lstStyle/>
          <a:p>
            <a:pPr marL="457189" indent="-457189" algn="l" defTabSz="1219170" hangingPunct="1">
              <a:lnSpc>
                <a:spcPts val="4400"/>
              </a:lnSpc>
              <a:buFont typeface="Arial" panose="020B0604020202020204" pitchFamily="34" charset="0"/>
              <a:buChar char="•"/>
              <a:defRPr/>
            </a:pPr>
            <a:r>
              <a:rPr lang="en-US" sz="3200" b="1" kern="1200" dirty="0">
                <a:solidFill>
                  <a:srgbClr val="08161F"/>
                </a:solidFill>
                <a:latin typeface="Avenir Book" pitchFamily="34" charset="0"/>
                <a:ea typeface="Avenir Book" pitchFamily="34" charset="-122"/>
                <a:cs typeface="Avenir Book" pitchFamily="34" charset="-120"/>
              </a:rPr>
              <a:t>COMORBIDITY W/ COST DRIVERS: </a:t>
            </a:r>
            <a:r>
              <a:rPr lang="en-US" sz="3733" kern="1200" dirty="0">
                <a:solidFill>
                  <a:srgbClr val="08161F"/>
                </a:solidFill>
                <a:latin typeface="Avenir Book" pitchFamily="34" charset="0"/>
                <a:ea typeface="Avenir Book" pitchFamily="34" charset="-122"/>
                <a:cs typeface="Avenir Book" pitchFamily="34" charset="-120"/>
              </a:rPr>
              <a:t>Hearing loss is prevalent and is associated with costly conditions like cardiovascular disease, diabetes, cancer, depression, falling and dementia.  </a:t>
            </a:r>
            <a:endParaRPr lang="en-US" sz="3733" kern="1200" dirty="0">
              <a:solidFill>
                <a:prstClr val="black"/>
              </a:solidFill>
              <a:latin typeface="Calibri" panose="020F0502020204030204"/>
            </a:endParaRPr>
          </a:p>
        </p:txBody>
      </p:sp>
    </p:spTree>
    <p:extLst>
      <p:ext uri="{BB962C8B-B14F-4D97-AF65-F5344CB8AC3E}">
        <p14:creationId xmlns:p14="http://schemas.microsoft.com/office/powerpoint/2010/main" val="1065296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EFE6"/>
        </a:solidFill>
        <a:effectLst/>
      </p:bgPr>
    </p:bg>
    <p:spTree>
      <p:nvGrpSpPr>
        <p:cNvPr id="1" name=""/>
        <p:cNvGrpSpPr/>
        <p:nvPr/>
      </p:nvGrpSpPr>
      <p:grpSpPr>
        <a:xfrm>
          <a:off x="0" y="0"/>
          <a:ext cx="0" cy="0"/>
          <a:chOff x="0" y="0"/>
          <a:chExt cx="0" cy="0"/>
        </a:xfrm>
      </p:grpSpPr>
      <p:pic>
        <p:nvPicPr>
          <p:cNvPr id="67" name="Image 0" descr="Image 0"/>
          <p:cNvPicPr>
            <a:picLocks noChangeAspect="1"/>
          </p:cNvPicPr>
          <p:nvPr/>
        </p:nvPicPr>
        <p:blipFill>
          <a:blip r:embed="rId3"/>
          <a:stretch>
            <a:fillRect/>
          </a:stretch>
        </p:blipFill>
        <p:spPr>
          <a:xfrm>
            <a:off x="0" y="711200"/>
            <a:ext cx="24384000" cy="711200"/>
          </a:xfrm>
          <a:prstGeom prst="rect">
            <a:avLst/>
          </a:prstGeom>
          <a:ln w="12700">
            <a:miter lim="400000"/>
          </a:ln>
        </p:spPr>
      </p:pic>
      <p:sp>
        <p:nvSpPr>
          <p:cNvPr id="69" name="Text 0"/>
          <p:cNvSpPr txBox="1"/>
          <p:nvPr/>
        </p:nvSpPr>
        <p:spPr>
          <a:xfrm>
            <a:off x="1189635" y="2259494"/>
            <a:ext cx="12534900" cy="10380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lnSpc>
                <a:spcPts val="6500"/>
              </a:lnSpc>
              <a:defRPr sz="5500" spc="-150">
                <a:solidFill>
                  <a:srgbClr val="08161F"/>
                </a:solidFill>
                <a:latin typeface="Plus Jakarta Sans Regular"/>
                <a:ea typeface="Plus Jakarta Sans Regular"/>
                <a:cs typeface="Plus Jakarta Sans Regular"/>
                <a:sym typeface="Plus Jakarta Sans Regular"/>
              </a:defRPr>
            </a:lvl1pPr>
          </a:lstStyle>
          <a:p>
            <a:pPr algn="l" defTabSz="1219170">
              <a:lnSpc>
                <a:spcPts val="8666"/>
              </a:lnSpc>
              <a:defRPr/>
            </a:pPr>
            <a:r>
              <a:rPr lang="en-US" sz="5333" spc="-200">
                <a:latin typeface="Avenir Book" panose="02000503020000020003" pitchFamily="2" charset="0"/>
                <a:cs typeface="Utsaah" panose="020B0604020202020204" pitchFamily="34" charset="0"/>
              </a:rPr>
              <a:t>The Solution: </a:t>
            </a:r>
            <a:endParaRPr sz="5333" spc="-200">
              <a:latin typeface="Avenir Book" panose="02000503020000020003" pitchFamily="2" charset="0"/>
              <a:cs typeface="Utsaah" panose="020B0604020202020204" pitchFamily="34" charset="0"/>
            </a:endParaRPr>
          </a:p>
        </p:txBody>
      </p:sp>
      <p:pic>
        <p:nvPicPr>
          <p:cNvPr id="3" name="Image 2">
            <a:extLst>
              <a:ext uri="{FF2B5EF4-FFF2-40B4-BE49-F238E27FC236}">
                <a16:creationId xmlns:a16="http://schemas.microsoft.com/office/drawing/2014/main" id="{24F6EDDB-FFE8-2BC0-211F-66CC85B6D17E}"/>
              </a:ext>
            </a:extLst>
          </p:cNvPr>
          <p:cNvPicPr>
            <a:picLocks noChangeAspect="1"/>
          </p:cNvPicPr>
          <p:nvPr/>
        </p:nvPicPr>
        <p:blipFill>
          <a:blip r:embed="rId4"/>
          <a:stretch>
            <a:fillRect/>
          </a:stretch>
        </p:blipFill>
        <p:spPr>
          <a:xfrm>
            <a:off x="1189928" y="3908117"/>
            <a:ext cx="5014989" cy="1697400"/>
          </a:xfrm>
          <a:prstGeom prst="rect">
            <a:avLst/>
          </a:prstGeom>
          <a:ln w="12700">
            <a:miter lim="400000"/>
          </a:ln>
        </p:spPr>
      </p:pic>
      <p:pic>
        <p:nvPicPr>
          <p:cNvPr id="11" name="Picture 10" descr="A person working on the computer&#10;&#10;Description automatically generated with low confidence">
            <a:extLst>
              <a:ext uri="{FF2B5EF4-FFF2-40B4-BE49-F238E27FC236}">
                <a16:creationId xmlns:a16="http://schemas.microsoft.com/office/drawing/2014/main" id="{97269F1F-C8CD-8EA4-80E7-E3441BFFFA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38595" y="1110897"/>
            <a:ext cx="9563676" cy="5459152"/>
          </a:xfrm>
          <a:prstGeom prst="rect">
            <a:avLst/>
          </a:prstGeom>
        </p:spPr>
      </p:pic>
      <p:pic>
        <p:nvPicPr>
          <p:cNvPr id="5" name="Picture 4" descr="Graphical user interface, text, application&#10;&#10;Description automatically generated">
            <a:extLst>
              <a:ext uri="{FF2B5EF4-FFF2-40B4-BE49-F238E27FC236}">
                <a16:creationId xmlns:a16="http://schemas.microsoft.com/office/drawing/2014/main" id="{2BEAD783-3F5C-36B6-64D1-91670431BF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53610" y="2452330"/>
            <a:ext cx="3942756" cy="7535333"/>
          </a:xfrm>
          <a:prstGeom prst="rect">
            <a:avLst/>
          </a:prstGeom>
        </p:spPr>
      </p:pic>
      <p:pic>
        <p:nvPicPr>
          <p:cNvPr id="9" name="Picture 8" descr="Graphical user interface, application, Teams&#10;&#10;Description automatically generated">
            <a:extLst>
              <a:ext uri="{FF2B5EF4-FFF2-40B4-BE49-F238E27FC236}">
                <a16:creationId xmlns:a16="http://schemas.microsoft.com/office/drawing/2014/main" id="{B04E6607-9907-22FD-1B33-B28DA8D709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359201" y="6888245"/>
            <a:ext cx="9662944" cy="5516145"/>
          </a:xfrm>
          <a:prstGeom prst="rect">
            <a:avLst/>
          </a:prstGeom>
        </p:spPr>
      </p:pic>
      <p:pic>
        <p:nvPicPr>
          <p:cNvPr id="13" name="Picture 12" descr="A picture containing person, looking, dark&#10;&#10;Description automatically generated">
            <a:extLst>
              <a:ext uri="{FF2B5EF4-FFF2-40B4-BE49-F238E27FC236}">
                <a16:creationId xmlns:a16="http://schemas.microsoft.com/office/drawing/2014/main" id="{E5DCAC2A-97C4-2704-AC8C-D6C0C52470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953610" y="10098218"/>
            <a:ext cx="1856015" cy="1856015"/>
          </a:xfrm>
          <a:prstGeom prst="rect">
            <a:avLst/>
          </a:prstGeom>
        </p:spPr>
      </p:pic>
      <p:pic>
        <p:nvPicPr>
          <p:cNvPr id="15" name="Picture 14" descr="A picture containing black&#10;&#10;Description automatically generated">
            <a:extLst>
              <a:ext uri="{FF2B5EF4-FFF2-40B4-BE49-F238E27FC236}">
                <a16:creationId xmlns:a16="http://schemas.microsoft.com/office/drawing/2014/main" id="{840CDF87-C970-6185-8B63-7E47D6F008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56491" y="11554289"/>
            <a:ext cx="1661128" cy="1700204"/>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09A73C68-C65E-EDE4-1513-5D5E50BEC06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953043" y="15573347"/>
            <a:ext cx="2169127" cy="2169127"/>
          </a:xfrm>
          <a:prstGeom prst="rect">
            <a:avLst/>
          </a:prstGeom>
        </p:spPr>
      </p:pic>
      <p:pic>
        <p:nvPicPr>
          <p:cNvPr id="19" name="Picture 18" descr="A person wearing headphones&#10;&#10;Description automatically generated with medium confidence">
            <a:extLst>
              <a:ext uri="{FF2B5EF4-FFF2-40B4-BE49-F238E27FC236}">
                <a16:creationId xmlns:a16="http://schemas.microsoft.com/office/drawing/2014/main" id="{2E819F10-BA05-E245-75E0-C62D3344C4A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73138" y="15235323"/>
            <a:ext cx="2169127" cy="2169127"/>
          </a:xfrm>
          <a:prstGeom prst="rect">
            <a:avLst/>
          </a:prstGeom>
        </p:spPr>
      </p:pic>
      <p:pic>
        <p:nvPicPr>
          <p:cNvPr id="23" name="Picture 22" descr="A close-up of a compass&#10;&#10;Description automatically generated with low confidence">
            <a:extLst>
              <a:ext uri="{FF2B5EF4-FFF2-40B4-BE49-F238E27FC236}">
                <a16:creationId xmlns:a16="http://schemas.microsoft.com/office/drawing/2014/main" id="{0C7E2637-FC2B-9228-C610-1CA2CB34280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03707" y="15235323"/>
            <a:ext cx="1707611" cy="1707611"/>
          </a:xfrm>
          <a:prstGeom prst="rect">
            <a:avLst/>
          </a:prstGeom>
        </p:spPr>
      </p:pic>
      <p:pic>
        <p:nvPicPr>
          <p:cNvPr id="25" name="Picture 24" descr="A pair of headphones&#10;&#10;Description automatically generated with medium confidence">
            <a:extLst>
              <a:ext uri="{FF2B5EF4-FFF2-40B4-BE49-F238E27FC236}">
                <a16:creationId xmlns:a16="http://schemas.microsoft.com/office/drawing/2014/main" id="{E689BFDF-3743-D497-332C-11DC2545C11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847522" y="11468212"/>
            <a:ext cx="1937375" cy="1995989"/>
          </a:xfrm>
          <a:prstGeom prst="rect">
            <a:avLst/>
          </a:prstGeom>
        </p:spPr>
      </p:pic>
      <p:pic>
        <p:nvPicPr>
          <p:cNvPr id="27" name="Picture 26" descr="A close-up of a microphone&#10;&#10;Description automatically generated with medium confidence">
            <a:extLst>
              <a:ext uri="{FF2B5EF4-FFF2-40B4-BE49-F238E27FC236}">
                <a16:creationId xmlns:a16="http://schemas.microsoft.com/office/drawing/2014/main" id="{D8FBD438-9F7B-E312-3092-0D6FA4A10F7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359202" y="14281100"/>
            <a:ext cx="3461373" cy="3461373"/>
          </a:xfrm>
          <a:prstGeom prst="rect">
            <a:avLst/>
          </a:prstGeom>
        </p:spPr>
      </p:pic>
      <p:pic>
        <p:nvPicPr>
          <p:cNvPr id="31" name="Picture 30" descr="A picture containing text, electronics, iPod&#10;&#10;Description automatically generated">
            <a:extLst>
              <a:ext uri="{FF2B5EF4-FFF2-40B4-BE49-F238E27FC236}">
                <a16:creationId xmlns:a16="http://schemas.microsoft.com/office/drawing/2014/main" id="{BAEEB045-B298-D36A-01D9-E5C5CD2641D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599536" y="10167953"/>
            <a:ext cx="2015528" cy="1995991"/>
          </a:xfrm>
          <a:prstGeom prst="rect">
            <a:avLst/>
          </a:prstGeom>
        </p:spPr>
      </p:pic>
      <p:sp>
        <p:nvSpPr>
          <p:cNvPr id="2" name="Text 0">
            <a:extLst>
              <a:ext uri="{FF2B5EF4-FFF2-40B4-BE49-F238E27FC236}">
                <a16:creationId xmlns:a16="http://schemas.microsoft.com/office/drawing/2014/main" id="{F71D2339-E8D7-8543-FDBF-B02A5E27C67E}"/>
              </a:ext>
            </a:extLst>
          </p:cNvPr>
          <p:cNvSpPr txBox="1"/>
          <p:nvPr/>
        </p:nvSpPr>
        <p:spPr>
          <a:xfrm>
            <a:off x="1176614" y="5991956"/>
            <a:ext cx="9382596" cy="164891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t">
            <a:spAutoFit/>
          </a:bodyPr>
          <a:lstStyle>
            <a:lvl1pPr>
              <a:lnSpc>
                <a:spcPts val="6500"/>
              </a:lnSpc>
              <a:defRPr sz="5500" spc="-150">
                <a:solidFill>
                  <a:srgbClr val="08161F"/>
                </a:solidFill>
                <a:latin typeface="Plus Jakarta Sans Regular"/>
                <a:ea typeface="Plus Jakarta Sans Regular"/>
                <a:cs typeface="Plus Jakarta Sans Regular"/>
                <a:sym typeface="Plus Jakarta Sans Regular"/>
              </a:defRPr>
            </a:lvl1pPr>
          </a:lstStyle>
          <a:p>
            <a:pPr algn="l" defTabSz="1219170">
              <a:lnSpc>
                <a:spcPct val="150000"/>
              </a:lnSpc>
              <a:defRPr/>
            </a:pPr>
            <a:r>
              <a:rPr lang="en-US" sz="3733" spc="-200">
                <a:latin typeface="Avenir Book"/>
                <a:cs typeface="Utsaah"/>
              </a:rPr>
              <a:t>The only comprehensive hearing program available for over 1.4M+ members (and counting!) </a:t>
            </a:r>
          </a:p>
        </p:txBody>
      </p:sp>
      <p:sp>
        <p:nvSpPr>
          <p:cNvPr id="4" name="Rectangle 2">
            <a:extLst>
              <a:ext uri="{FF2B5EF4-FFF2-40B4-BE49-F238E27FC236}">
                <a16:creationId xmlns:a16="http://schemas.microsoft.com/office/drawing/2014/main" id="{D5ED6906-1AAD-0CB4-9A52-6F65D35DEF60}"/>
              </a:ext>
            </a:extLst>
          </p:cNvPr>
          <p:cNvSpPr>
            <a:spLocks noChangeArrowheads="1"/>
          </p:cNvSpPr>
          <p:nvPr/>
        </p:nvSpPr>
        <p:spPr bwMode="auto">
          <a:xfrm>
            <a:off x="1276845" y="9089120"/>
            <a:ext cx="36109287"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pPr algn="l" defTabSz="1219170" hangingPunct="1">
              <a:defRPr/>
            </a:pPr>
            <a:endParaRPr lang="en-US" kern="1200">
              <a:solidFill>
                <a:prstClr val="black"/>
              </a:solidFill>
              <a:latin typeface="Calibri" panose="020F0502020204030204"/>
            </a:endParaRPr>
          </a:p>
        </p:txBody>
      </p:sp>
      <p:pic>
        <p:nvPicPr>
          <p:cNvPr id="5121" name="Picture 1" descr="signature_2957114702">
            <a:extLst>
              <a:ext uri="{FF2B5EF4-FFF2-40B4-BE49-F238E27FC236}">
                <a16:creationId xmlns:a16="http://schemas.microsoft.com/office/drawing/2014/main" id="{70035ADA-B6EF-753A-42C0-12C6B8F34E70}"/>
              </a:ext>
            </a:extLst>
          </p:cNvPr>
          <p:cNvPicPr>
            <a:picLocks noChangeAspect="1" noChangeArrowheads="1"/>
          </p:cNvPicPr>
          <p:nvPr/>
        </p:nvPicPr>
        <p:blipFill>
          <a:blip r:embed="rId16" r:link="rId17">
            <a:extLst>
              <a:ext uri="{28A0092B-C50C-407E-A947-70E740481C1C}">
                <a14:useLocalDpi xmlns:a14="http://schemas.microsoft.com/office/drawing/2010/main" val="0"/>
              </a:ext>
            </a:extLst>
          </a:blip>
          <a:srcRect/>
          <a:stretch>
            <a:fillRect/>
          </a:stretch>
        </p:blipFill>
        <p:spPr bwMode="auto">
          <a:xfrm>
            <a:off x="886767" y="8476148"/>
            <a:ext cx="7794492" cy="22041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oster for a company&#10;&#10;Description automatically generated">
            <a:extLst>
              <a:ext uri="{FF2B5EF4-FFF2-40B4-BE49-F238E27FC236}">
                <a16:creationId xmlns:a16="http://schemas.microsoft.com/office/drawing/2014/main" id="{56D61514-D6C3-24B4-85F1-84883FD92A70}"/>
              </a:ext>
            </a:extLst>
          </p:cNvPr>
          <p:cNvPicPr>
            <a:picLocks noChangeAspect="1"/>
          </p:cNvPicPr>
          <p:nvPr/>
        </p:nvPicPr>
        <p:blipFill>
          <a:blip r:embed="rId18"/>
          <a:stretch>
            <a:fillRect/>
          </a:stretch>
        </p:blipFill>
        <p:spPr>
          <a:xfrm>
            <a:off x="9024541" y="8678071"/>
            <a:ext cx="1856015" cy="185601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1EFE6"/>
        </a:solidFill>
        <a:effectLst/>
      </p:bgPr>
    </p:bg>
    <p:spTree>
      <p:nvGrpSpPr>
        <p:cNvPr id="1" name=""/>
        <p:cNvGrpSpPr/>
        <p:nvPr/>
      </p:nvGrpSpPr>
      <p:grpSpPr>
        <a:xfrm>
          <a:off x="0" y="0"/>
          <a:ext cx="0" cy="0"/>
          <a:chOff x="0" y="0"/>
          <a:chExt cx="0" cy="0"/>
        </a:xfrm>
      </p:grpSpPr>
      <p:pic>
        <p:nvPicPr>
          <p:cNvPr id="4" name="Imagen 8">
            <a:extLst>
              <a:ext uri="{FF2B5EF4-FFF2-40B4-BE49-F238E27FC236}">
                <a16:creationId xmlns:a16="http://schemas.microsoft.com/office/drawing/2014/main" id="{5AEA1F36-40DE-E3F8-84F9-4CB5CB5961A5}"/>
              </a:ext>
            </a:extLst>
          </p:cNvPr>
          <p:cNvPicPr>
            <a:picLocks noChangeAspect="1"/>
          </p:cNvPicPr>
          <p:nvPr/>
        </p:nvPicPr>
        <p:blipFill>
          <a:blip r:embed="rId3"/>
          <a:stretch>
            <a:fillRect/>
          </a:stretch>
        </p:blipFill>
        <p:spPr>
          <a:xfrm>
            <a:off x="-4619" y="-136187"/>
            <a:ext cx="24577963" cy="13988373"/>
          </a:xfrm>
          <a:prstGeom prst="rect">
            <a:avLst/>
          </a:prstGeom>
        </p:spPr>
      </p:pic>
      <p:pic>
        <p:nvPicPr>
          <p:cNvPr id="2" name="Image 0"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0" y="711200"/>
            <a:ext cx="24384000" cy="711200"/>
          </a:xfrm>
          <a:prstGeom prst="rect">
            <a:avLst/>
          </a:prstGeom>
        </p:spPr>
      </p:pic>
      <p:sp>
        <p:nvSpPr>
          <p:cNvPr id="5" name="Text 1"/>
          <p:cNvSpPr/>
          <p:nvPr/>
        </p:nvSpPr>
        <p:spPr>
          <a:xfrm>
            <a:off x="719810" y="3818715"/>
            <a:ext cx="8775700" cy="1282700"/>
          </a:xfrm>
          <a:prstGeom prst="rect">
            <a:avLst/>
          </a:prstGeom>
          <a:noFill/>
          <a:ln/>
        </p:spPr>
        <p:txBody>
          <a:bodyPr wrap="square" lIns="0" tIns="0" rIns="0" bIns="0" rtlCol="0" anchor="t"/>
          <a:lstStyle/>
          <a:p>
            <a:pPr algn="l" defTabSz="1219170" hangingPunct="1">
              <a:lnSpc>
                <a:spcPts val="10100"/>
              </a:lnSpc>
              <a:defRPr/>
            </a:pPr>
            <a:r>
              <a:rPr lang="en-US" sz="7400" spc="-200">
                <a:solidFill>
                  <a:srgbClr val="08161F"/>
                </a:solidFill>
                <a:latin typeface="Avenir Heavy" pitchFamily="34" charset="0"/>
                <a:ea typeface="Avenir Heavy" pitchFamily="34" charset="-122"/>
                <a:cs typeface="Avenir Heavy" pitchFamily="34" charset="-120"/>
              </a:rPr>
              <a:t>What is Tuned?</a:t>
            </a:r>
            <a:endParaRPr lang="en-US" sz="7400" kern="1200">
              <a:solidFill>
                <a:prstClr val="black"/>
              </a:solidFill>
              <a:latin typeface="Calibri" panose="020F0502020204030204"/>
            </a:endParaRPr>
          </a:p>
        </p:txBody>
      </p:sp>
      <p:sp>
        <p:nvSpPr>
          <p:cNvPr id="6" name="Text 2"/>
          <p:cNvSpPr/>
          <p:nvPr/>
        </p:nvSpPr>
        <p:spPr>
          <a:xfrm>
            <a:off x="719810" y="5139762"/>
            <a:ext cx="13740469" cy="5223460"/>
          </a:xfrm>
          <a:prstGeom prst="rect">
            <a:avLst/>
          </a:prstGeom>
          <a:noFill/>
          <a:ln/>
        </p:spPr>
        <p:txBody>
          <a:bodyPr wrap="square" lIns="0" tIns="0" rIns="0" bIns="0" rtlCol="0" anchor="t"/>
          <a:lstStyle/>
          <a:p>
            <a:pPr algn="l" defTabSz="1219170" hangingPunct="1">
              <a:lnSpc>
                <a:spcPts val="5800"/>
              </a:lnSpc>
              <a:spcAft>
                <a:spcPts val="2400"/>
              </a:spcAft>
              <a:defRPr/>
            </a:pPr>
            <a:r>
              <a:rPr lang="en-US" sz="4200" spc="-100">
                <a:solidFill>
                  <a:srgbClr val="08161F"/>
                </a:solidFill>
                <a:latin typeface="Avenir Book" pitchFamily="34" charset="0"/>
                <a:ea typeface="Avenir Book"/>
                <a:cs typeface="Avenir Book" pitchFamily="34" charset="-120"/>
              </a:rPr>
              <a:t>The only online hearing health platform, led by the largest group of audiologists in the US, that supports the entire continuum of hearing care, from prevention to intervention. </a:t>
            </a:r>
            <a:br>
              <a:rPr lang="en-US" sz="4200" spc="-100">
                <a:solidFill>
                  <a:srgbClr val="08161F"/>
                </a:solidFill>
                <a:latin typeface="Avenir Book" pitchFamily="34" charset="0"/>
                <a:ea typeface="Avenir Book"/>
                <a:cs typeface="Avenir Book" pitchFamily="34" charset="-120"/>
              </a:rPr>
            </a:br>
            <a:endParaRPr lang="en-US" sz="4200" spc="-100">
              <a:solidFill>
                <a:srgbClr val="08161F"/>
              </a:solidFill>
              <a:latin typeface="Avenir Book" pitchFamily="34" charset="0"/>
              <a:ea typeface="Avenir Book"/>
              <a:cs typeface="Avenir Book" pitchFamily="34" charset="-120"/>
            </a:endParaRPr>
          </a:p>
        </p:txBody>
      </p:sp>
      <p:sp>
        <p:nvSpPr>
          <p:cNvPr id="7" name="Text 3"/>
          <p:cNvSpPr/>
          <p:nvPr/>
        </p:nvSpPr>
        <p:spPr>
          <a:xfrm>
            <a:off x="719810" y="8623771"/>
            <a:ext cx="8775700" cy="1282700"/>
          </a:xfrm>
          <a:prstGeom prst="rect">
            <a:avLst/>
          </a:prstGeom>
          <a:noFill/>
          <a:ln/>
        </p:spPr>
        <p:txBody>
          <a:bodyPr wrap="square" lIns="0" tIns="0" rIns="0" bIns="0" rtlCol="0" anchor="t"/>
          <a:lstStyle/>
          <a:p>
            <a:pPr algn="l" defTabSz="1219170" hangingPunct="1">
              <a:lnSpc>
                <a:spcPts val="10100"/>
              </a:lnSpc>
              <a:defRPr/>
            </a:pPr>
            <a:r>
              <a:rPr lang="en-US" sz="7400" spc="-200">
                <a:solidFill>
                  <a:srgbClr val="08161F"/>
                </a:solidFill>
                <a:latin typeface="Avenir Heavy" pitchFamily="34" charset="0"/>
                <a:ea typeface="Avenir Heavy" pitchFamily="34" charset="-122"/>
                <a:cs typeface="Avenir Heavy" pitchFamily="34" charset="-120"/>
              </a:rPr>
              <a:t>Our mission</a:t>
            </a:r>
            <a:endParaRPr lang="en-US" sz="7400" kern="1200">
              <a:solidFill>
                <a:prstClr val="black"/>
              </a:solidFill>
              <a:latin typeface="Calibri" panose="020F0502020204030204"/>
            </a:endParaRPr>
          </a:p>
        </p:txBody>
      </p:sp>
      <p:sp>
        <p:nvSpPr>
          <p:cNvPr id="8" name="Text 4"/>
          <p:cNvSpPr/>
          <p:nvPr/>
        </p:nvSpPr>
        <p:spPr>
          <a:xfrm>
            <a:off x="719809" y="10008071"/>
            <a:ext cx="13398235" cy="1447800"/>
          </a:xfrm>
          <a:prstGeom prst="rect">
            <a:avLst/>
          </a:prstGeom>
          <a:noFill/>
          <a:ln/>
        </p:spPr>
        <p:txBody>
          <a:bodyPr wrap="square" lIns="0" tIns="0" rIns="0" bIns="0" rtlCol="0" anchor="t"/>
          <a:lstStyle/>
          <a:p>
            <a:pPr algn="l" defTabSz="1219170" hangingPunct="1">
              <a:lnSpc>
                <a:spcPts val="5800"/>
              </a:lnSpc>
              <a:defRPr/>
            </a:pPr>
            <a:r>
              <a:rPr lang="en-US" sz="4200" spc="-100">
                <a:solidFill>
                  <a:srgbClr val="08161F"/>
                </a:solidFill>
                <a:latin typeface="Avenir Book" pitchFamily="34" charset="0"/>
                <a:ea typeface="Avenir Book" pitchFamily="34" charset="-122"/>
                <a:cs typeface="Avenir Book" pitchFamily="34" charset="-120"/>
              </a:rPr>
              <a:t>To make hearing care a standard employee benefit – </a:t>
            </a:r>
            <a:br>
              <a:rPr lang="en-US" sz="4200" spc="-100">
                <a:solidFill>
                  <a:srgbClr val="08161F"/>
                </a:solidFill>
                <a:latin typeface="Avenir Book" pitchFamily="34" charset="0"/>
                <a:ea typeface="Avenir Book" pitchFamily="34" charset="-122"/>
                <a:cs typeface="Avenir Book" pitchFamily="34" charset="-120"/>
              </a:rPr>
            </a:br>
            <a:r>
              <a:rPr lang="en-US" sz="4200" spc="-100">
                <a:solidFill>
                  <a:srgbClr val="08161F"/>
                </a:solidFill>
                <a:latin typeface="Avenir Book" pitchFamily="34" charset="0"/>
                <a:ea typeface="Avenir Book" pitchFamily="34" charset="-122"/>
                <a:cs typeface="Avenir Book" pitchFamily="34" charset="-120"/>
              </a:rPr>
              <a:t>just like medical, dental, and vision.</a:t>
            </a:r>
            <a:endParaRPr lang="en-US" sz="4200" kern="1200">
              <a:solidFill>
                <a:prstClr val="black"/>
              </a:solidFill>
              <a:latin typeface="Calibri" panose="020F0502020204030204"/>
            </a:endParaRPr>
          </a:p>
        </p:txBody>
      </p:sp>
    </p:spTree>
    <p:extLst>
      <p:ext uri="{BB962C8B-B14F-4D97-AF65-F5344CB8AC3E}">
        <p14:creationId xmlns:p14="http://schemas.microsoft.com/office/powerpoint/2010/main" val="32267728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0062D3D515D374A8AD35902A790C2AF" ma:contentTypeVersion="14" ma:contentTypeDescription="Create a new document." ma:contentTypeScope="" ma:versionID="6b40ed8c53b88be3cd8a41ca8ffac02a">
  <xsd:schema xmlns:xsd="http://www.w3.org/2001/XMLSchema" xmlns:xs="http://www.w3.org/2001/XMLSchema" xmlns:p="http://schemas.microsoft.com/office/2006/metadata/properties" xmlns:ns2="7a1f5532-5c51-4561-b6cb-f657ac11b9d2" xmlns:ns3="f77b3020-83f4-412a-b4ab-b02e2cf6d615" targetNamespace="http://schemas.microsoft.com/office/2006/metadata/properties" ma:root="true" ma:fieldsID="9d4a45f36341ea07661b78eef2bdc06a" ns2:_="" ns3:_="">
    <xsd:import namespace="7a1f5532-5c51-4561-b6cb-f657ac11b9d2"/>
    <xsd:import namespace="f77b3020-83f4-412a-b4ab-b02e2cf6d615"/>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ObjectDetectorVersions" minOccurs="0"/>
                <xsd:element ref="ns3:MediaServiceGenerationTime" minOccurs="0"/>
                <xsd:element ref="ns3:MediaServiceEventHashCode" minOccurs="0"/>
                <xsd:element ref="ns3:MediaLengthInSeconds" minOccurs="0"/>
                <xsd:element ref="ns3:MediaServiceDateTaken" minOccurs="0"/>
                <xsd:element ref="ns3:lcf76f155ced4ddcb4097134ff3c332f" minOccurs="0"/>
                <xsd:element ref="ns2:TaxCatchAll" minOccurs="0"/>
                <xsd:element ref="ns3:MediaServiceOCR"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1f5532-5c51-4561-b6cb-f657ac11b9d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21" nillable="true" ma:displayName="Taxonomy Catch All Column" ma:hidden="true" ma:list="{d8724efd-a568-4d65-a867-cca06729ac4b}" ma:internalName="TaxCatchAll" ma:showField="CatchAllData" ma:web="7a1f5532-5c51-4561-b6cb-f657ac11b9d2">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77b3020-83f4-412a-b4ab-b02e2cf6d615"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9a45442b-4cc6-48c4-bb9f-984f7451276d"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7a1f5532-5c51-4561-b6cb-f657ac11b9d2" xsi:nil="true"/>
    <lcf76f155ced4ddcb4097134ff3c332f xmlns="f77b3020-83f4-412a-b4ab-b02e2cf6d615">
      <Terms xmlns="http://schemas.microsoft.com/office/infopath/2007/PartnerControls"/>
    </lcf76f155ced4ddcb4097134ff3c332f>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F6E10420-DDF1-4811-B923-691EA258A076}"/>
</file>

<file path=customXml/itemProps2.xml><?xml version="1.0" encoding="utf-8"?>
<ds:datastoreItem xmlns:ds="http://schemas.openxmlformats.org/officeDocument/2006/customXml" ds:itemID="{490CCA90-EF19-4C8B-8E69-4B8AD830BA3F}">
  <ds:schemaRefs>
    <ds:schemaRef ds:uri="http://schemas.microsoft.com/sharepoint/v3/contenttype/forms"/>
  </ds:schemaRefs>
</ds:datastoreItem>
</file>

<file path=customXml/itemProps3.xml><?xml version="1.0" encoding="utf-8"?>
<ds:datastoreItem xmlns:ds="http://schemas.openxmlformats.org/officeDocument/2006/customXml" ds:itemID="{A72CD31C-2D1A-47A9-9645-75F2CB36497E}">
  <ds:schemaRefs>
    <ds:schemaRef ds:uri="http://schemas.microsoft.com/office/2006/metadata/properties"/>
    <ds:schemaRef ds:uri="http://purl.org/dc/elements/1.1/"/>
    <ds:schemaRef ds:uri="18b29152-4f99-45ef-ab0d-dd723c3e1d2f"/>
    <ds:schemaRef ds:uri="http://purl.org/dc/dcmitype/"/>
    <ds:schemaRef ds:uri="e6570d3d-d2ce-4f82-962d-13f9d3f4920b"/>
    <ds:schemaRef ds:uri="http://schemas.openxmlformats.org/package/2006/metadata/core-properties"/>
    <ds:schemaRef ds:uri="http://schemas.microsoft.com/office/2006/documentManagement/types"/>
    <ds:schemaRef ds:uri="http://purl.org/dc/terms/"/>
    <ds:schemaRef ds:uri="http://schemas.microsoft.com/office/infopath/2007/PartnerControls"/>
    <ds:schemaRef ds:uri="http://www.w3.org/XML/1998/namespace"/>
  </ds:schemaRefs>
</ds:datastoreItem>
</file>

<file path=customXml/itemProps4.xml><?xml version="1.0" encoding="utf-8"?>
<ds:datastoreItem xmlns:ds="http://schemas.openxmlformats.org/officeDocument/2006/customXml" ds:itemID="{90BF33BF-195A-4AC8-9A0E-C0AEFFF16034}"/>
</file>

<file path=docProps/app.xml><?xml version="1.0" encoding="utf-8"?>
<Properties xmlns="http://schemas.openxmlformats.org/officeDocument/2006/extended-properties" xmlns:vt="http://schemas.openxmlformats.org/officeDocument/2006/docPropsVTypes">
  <TotalTime>21</TotalTime>
  <Words>2005</Words>
  <Application>Microsoft Macintosh PowerPoint</Application>
  <PresentationFormat>Custom</PresentationFormat>
  <Paragraphs>146</Paragraphs>
  <Slides>13</Slides>
  <Notes>12</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13</vt:i4>
      </vt:variant>
    </vt:vector>
  </HeadingPairs>
  <TitlesOfParts>
    <vt:vector size="30" baseType="lpstr">
      <vt:lpstr>Arial</vt:lpstr>
      <vt:lpstr>Avenir</vt:lpstr>
      <vt:lpstr>Avenir Black</vt:lpstr>
      <vt:lpstr>Avenir Book</vt:lpstr>
      <vt:lpstr>Avenir Heavy</vt:lpstr>
      <vt:lpstr>Avenir Medium</vt:lpstr>
      <vt:lpstr>Calibri</vt:lpstr>
      <vt:lpstr>Helvetica</vt:lpstr>
      <vt:lpstr>Helvetica Neue</vt:lpstr>
      <vt:lpstr>Plus Jakarta Sans Bold</vt:lpstr>
      <vt:lpstr>Plus Jakarta Sans Bold Italic</vt:lpstr>
      <vt:lpstr>Plus Jakarta Sans Medium</vt:lpstr>
      <vt:lpstr>Plus Jakarta Sans Regular</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Meaghan Harvey</cp:lastModifiedBy>
  <cp:revision>1</cp:revision>
  <dcterms:modified xsi:type="dcterms:W3CDTF">2024-01-16T18:42:49Z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0x010100A6BDE30F8288C1438BA2B0C42F8F4CB0</vt:lpwstr>
  </property>
  <property fmtid="{D5CDD505-2E9C-101B-9397-08002B2CF9AE}" pid="3" name="MediaServiceImageTags">
    <vt:lpwstr/>
  </property>
</Properties>
</file>